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notesMasterIdLst>
    <p:notesMasterId r:id="rId14"/>
  </p:notesMasterIdLst>
  <p:sldIdLst>
    <p:sldId id="309" r:id="rId2"/>
    <p:sldId id="427" r:id="rId3"/>
    <p:sldId id="421" r:id="rId4"/>
    <p:sldId id="424" r:id="rId5"/>
    <p:sldId id="425" r:id="rId6"/>
    <p:sldId id="428" r:id="rId7"/>
    <p:sldId id="413" r:id="rId8"/>
    <p:sldId id="429" r:id="rId9"/>
    <p:sldId id="422" r:id="rId10"/>
    <p:sldId id="377" r:id="rId11"/>
    <p:sldId id="378" r:id="rId12"/>
    <p:sldId id="379" r:id="rId13"/>
  </p:sldIdLst>
  <p:sldSz cx="9144000" cy="6858000" type="screen4x3"/>
  <p:notesSz cx="6742113" cy="9872663"/>
  <p:defaultTextStyle>
    <a:defPPr>
      <a:defRPr lang="ru-RU"/>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99"/>
    <a:srgbClr val="FF3399"/>
    <a:srgbClr val="6600CC"/>
    <a:srgbClr val="CCD7ED"/>
    <a:srgbClr val="B1CAEA"/>
    <a:srgbClr val="DBE2F2"/>
    <a:srgbClr val="B0CEEF"/>
    <a:srgbClr val="ABCAEC"/>
    <a:srgbClr val="E6DDF4"/>
    <a:srgbClr val="A5C9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514" autoAdjust="0"/>
  </p:normalViewPr>
  <p:slideViewPr>
    <p:cSldViewPr>
      <p:cViewPr varScale="1">
        <p:scale>
          <a:sx n="90" d="100"/>
          <a:sy n="90" d="100"/>
        </p:scale>
        <p:origin x="143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21582" cy="493633"/>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18971" y="0"/>
            <a:ext cx="2921582" cy="493633"/>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178D87D-2673-46FF-9BE6-43D29AD3AC45}" type="datetimeFigureOut">
              <a:rPr lang="ru-RU"/>
              <a:pPr>
                <a:defRPr/>
              </a:pPr>
              <a:t>23.12.2021</a:t>
            </a:fld>
            <a:endParaRPr lang="ru-RU"/>
          </a:p>
        </p:txBody>
      </p:sp>
      <p:sp>
        <p:nvSpPr>
          <p:cNvPr id="4" name="Образ слайда 3"/>
          <p:cNvSpPr>
            <a:spLocks noGrp="1" noRot="1" noChangeAspect="1"/>
          </p:cNvSpPr>
          <p:nvPr>
            <p:ph type="sldImg" idx="2"/>
          </p:nvPr>
        </p:nvSpPr>
        <p:spPr>
          <a:xfrm>
            <a:off x="903288" y="739775"/>
            <a:ext cx="4935537" cy="3703638"/>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74212" y="4689515"/>
            <a:ext cx="5393690" cy="4442698"/>
          </a:xfrm>
          <a:prstGeom prst="rect">
            <a:avLst/>
          </a:prstGeom>
        </p:spPr>
        <p:txBody>
          <a:bodyPr vert="horz" lIns="91440" tIns="45720" rIns="91440" bIns="45720"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9377316"/>
            <a:ext cx="2921582" cy="493633"/>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18971" y="9377316"/>
            <a:ext cx="2921582" cy="493633"/>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5BA95D77-031E-4027-A5B0-F274D4271855}" type="slidenum">
              <a:rPr lang="ru-RU"/>
              <a:pPr>
                <a:defRPr/>
              </a:pPr>
              <a:t>‹#›</a:t>
            </a:fld>
            <a:endParaRPr lang="ru-RU"/>
          </a:p>
        </p:txBody>
      </p:sp>
    </p:spTree>
    <p:extLst>
      <p:ext uri="{BB962C8B-B14F-4D97-AF65-F5344CB8AC3E}">
        <p14:creationId xmlns:p14="http://schemas.microsoft.com/office/powerpoint/2010/main" val="31175917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a:t>Образец заголовка</a:t>
            </a:r>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4" name="Дата 3"/>
          <p:cNvSpPr>
            <a:spLocks noGrp="1"/>
          </p:cNvSpPr>
          <p:nvPr>
            <p:ph type="dt" sz="half" idx="10"/>
          </p:nvPr>
        </p:nvSpPr>
        <p:spPr/>
        <p:txBody>
          <a:bodyPr/>
          <a:lstStyle/>
          <a:p>
            <a:fld id="{9AEDD1A3-43F5-4412-9FAB-803772B7C82D}" type="datetimeFigureOut">
              <a:rPr lang="ru-RU" smtClean="0">
                <a:solidFill>
                  <a:prstClr val="black">
                    <a:tint val="75000"/>
                  </a:prstClr>
                </a:solidFill>
              </a:rPr>
              <a:pPr/>
              <a:t>23.12.2021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09591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AEDD1A3-43F5-4412-9FAB-803772B7C82D}" type="datetimeFigureOut">
              <a:rPr lang="ru-RU" smtClean="0">
                <a:solidFill>
                  <a:prstClr val="black">
                    <a:tint val="75000"/>
                  </a:prstClr>
                </a:solidFill>
              </a:rPr>
              <a:pPr/>
              <a:t>23.12.2021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57774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ru-RU"/>
              <a:t>Образец заголовка</a:t>
            </a:r>
          </a:p>
        </p:txBody>
      </p:sp>
      <p:sp>
        <p:nvSpPr>
          <p:cNvPr id="3" name="Текст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9AEDD1A3-43F5-4412-9FAB-803772B7C82D}" type="datetimeFigureOut">
              <a:rPr lang="ru-RU" smtClean="0">
                <a:solidFill>
                  <a:prstClr val="black">
                    <a:tint val="75000"/>
                  </a:prstClr>
                </a:solidFill>
              </a:rPr>
              <a:pPr/>
              <a:t>23.12.2021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24916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9AEDD1A3-43F5-4412-9FAB-803772B7C82D}" type="datetimeFigureOut">
              <a:rPr lang="ru-RU" smtClean="0">
                <a:solidFill>
                  <a:prstClr val="black">
                    <a:tint val="75000"/>
                  </a:prstClr>
                </a:solidFill>
              </a:rPr>
              <a:pPr/>
              <a:t>23.12.2021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07018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a:t>Образец заголовка</a:t>
            </a:r>
          </a:p>
        </p:txBody>
      </p:sp>
      <p:sp>
        <p:nvSpPr>
          <p:cNvPr id="3" name="Текст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9AEDD1A3-43F5-4412-9FAB-803772B7C82D}" type="datetimeFigureOut">
              <a:rPr lang="ru-RU" smtClean="0">
                <a:solidFill>
                  <a:prstClr val="black">
                    <a:tint val="75000"/>
                  </a:prstClr>
                </a:solidFill>
              </a:rPr>
              <a:pPr/>
              <a:t>23.12.2021</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21813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9AEDD1A3-43F5-4412-9FAB-803772B7C82D}" type="datetimeFigureOut">
              <a:rPr lang="ru-RU" smtClean="0">
                <a:solidFill>
                  <a:prstClr val="black">
                    <a:tint val="75000"/>
                  </a:prstClr>
                </a:solidFill>
              </a:rPr>
              <a:pPr/>
              <a:t>23.12.2021</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82602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AEDD1A3-43F5-4412-9FAB-803772B7C82D}" type="datetimeFigureOut">
              <a:rPr lang="ru-RU" smtClean="0">
                <a:solidFill>
                  <a:prstClr val="black">
                    <a:tint val="75000"/>
                  </a:prstClr>
                </a:solidFill>
              </a:rPr>
              <a:pPr/>
              <a:t>23.12.2021</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86320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a:t>Образец заголовка</a:t>
            </a:r>
          </a:p>
        </p:txBody>
      </p:sp>
      <p:sp>
        <p:nvSpPr>
          <p:cNvPr id="3" name="Объект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p:cNvSpPr>
            <a:spLocks noGrp="1"/>
          </p:cNvSpPr>
          <p:nvPr>
            <p:ph type="dt" sz="half" idx="10"/>
          </p:nvPr>
        </p:nvSpPr>
        <p:spPr/>
        <p:txBody>
          <a:bodyPr/>
          <a:lstStyle/>
          <a:p>
            <a:fld id="{9AEDD1A3-43F5-4412-9FAB-803772B7C82D}" type="datetimeFigureOut">
              <a:rPr lang="ru-RU" smtClean="0">
                <a:solidFill>
                  <a:prstClr val="black">
                    <a:tint val="75000"/>
                  </a:prstClr>
                </a:solidFill>
              </a:rPr>
              <a:pPr/>
              <a:t>23.12.2021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77676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a:t>Образец заголовка</a:t>
            </a:r>
          </a:p>
        </p:txBody>
      </p:sp>
      <p:sp>
        <p:nvSpPr>
          <p:cNvPr id="3" name="Рисунок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p:cNvSpPr>
            <a:spLocks noGrp="1"/>
          </p:cNvSpPr>
          <p:nvPr>
            <p:ph type="dt" sz="half" idx="10"/>
          </p:nvPr>
        </p:nvSpPr>
        <p:spPr/>
        <p:txBody>
          <a:bodyPr/>
          <a:lstStyle/>
          <a:p>
            <a:fld id="{9AEDD1A3-43F5-4412-9FAB-803772B7C82D}" type="datetimeFigureOut">
              <a:rPr lang="ru-RU" smtClean="0">
                <a:solidFill>
                  <a:prstClr val="black">
                    <a:tint val="75000"/>
                  </a:prstClr>
                </a:solidFill>
              </a:rPr>
              <a:pPr/>
              <a:t>23.12.2021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00403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AEDD1A3-43F5-4412-9FAB-803772B7C82D}" type="datetimeFigureOut">
              <a:rPr lang="ru-RU" smtClean="0">
                <a:solidFill>
                  <a:prstClr val="black">
                    <a:tint val="75000"/>
                  </a:prstClr>
                </a:solidFill>
              </a:rPr>
              <a:pPr/>
              <a:t>23.12.2021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82683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AEDD1A3-43F5-4412-9FAB-803772B7C82D}" type="datetimeFigureOut">
              <a:rPr lang="ru-RU" smtClean="0">
                <a:solidFill>
                  <a:prstClr val="black">
                    <a:tint val="75000"/>
                  </a:prstClr>
                </a:solidFill>
              </a:rPr>
              <a:pPr/>
              <a:t>23.12.2021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5315E39-215F-4CA2-8E29-ACA822003E9E}"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44847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9AEDD1A3-43F5-4412-9FAB-803772B7C82D}" type="datetimeFigureOut">
              <a:rPr lang="ru-RU" smtClean="0">
                <a:solidFill>
                  <a:prstClr val="black">
                    <a:tint val="75000"/>
                  </a:prstClr>
                </a:solidFill>
                <a:latin typeface="Calibri"/>
              </a:rPr>
              <a:pPr fontAlgn="auto">
                <a:spcBef>
                  <a:spcPts val="0"/>
                </a:spcBef>
                <a:spcAft>
                  <a:spcPts val="0"/>
                </a:spcAft>
              </a:pPr>
              <a:t>23.12.2021</a:t>
            </a:fld>
            <a:endParaRPr lang="ru-RU">
              <a:solidFill>
                <a:prstClr val="black">
                  <a:tint val="75000"/>
                </a:prstClr>
              </a:solidFill>
              <a:latin typeface="Calibri"/>
            </a:endParaRPr>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ru-RU">
              <a:solidFill>
                <a:prstClr val="black">
                  <a:tint val="75000"/>
                </a:prstClr>
              </a:solidFill>
              <a:latin typeface="Calibri"/>
            </a:endParaRPr>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B5315E39-215F-4CA2-8E29-ACA822003E9E}" type="slidenum">
              <a:rPr lang="ru-RU" smtClean="0">
                <a:solidFill>
                  <a:prstClr val="black">
                    <a:tint val="75000"/>
                  </a:prstClr>
                </a:solidFill>
                <a:latin typeface="Calibri"/>
              </a:rPr>
              <a:pPr fontAlgn="auto">
                <a:spcBef>
                  <a:spcPts val="0"/>
                </a:spcBef>
                <a:spcAft>
                  <a:spcPts val="0"/>
                </a:spcAft>
              </a:pPr>
              <a:t>‹#›</a:t>
            </a:fld>
            <a:endParaRPr lang="ru-RU">
              <a:solidFill>
                <a:prstClr val="black">
                  <a:tint val="75000"/>
                </a:prstClr>
              </a:solidFill>
              <a:latin typeface="Calibri"/>
            </a:endParaRPr>
          </a:p>
        </p:txBody>
      </p:sp>
    </p:spTree>
    <p:extLst>
      <p:ext uri="{BB962C8B-B14F-4D97-AF65-F5344CB8AC3E}">
        <p14:creationId xmlns:p14="http://schemas.microsoft.com/office/powerpoint/2010/main" val="163325741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mailto:dalontseva@mail.ru" TargetMode="External"/><Relationship Id="rId4" Type="http://schemas.openxmlformats.org/officeDocument/2006/relationships/hyperlink" Target="mailto:dalontseva@ektu.kz"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5.jpe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hyperlink" Target="https://www.slideshare.net/mehwishshahid73/research-plan-31631062" TargetMode="External"/><Relationship Id="rId3" Type="http://schemas.openxmlformats.org/officeDocument/2006/relationships/image" Target="../media/image6.jpeg"/><Relationship Id="rId7" Type="http://schemas.openxmlformats.org/officeDocument/2006/relationships/hyperlink" Target="https://www.ahrq.gov/funding/process/grant-app-basics/esstplan.html"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https://en.wikipedia.org/wiki/Research_proposal" TargetMode="External"/><Relationship Id="rId5" Type="http://schemas.openxmlformats.org/officeDocument/2006/relationships/hyperlink" Target="https://www.questionpro.com/blog/what-is-research/" TargetMode="External"/><Relationship Id="rId4" Type="http://schemas.openxmlformats.org/officeDocument/2006/relationships/hyperlink" Target="https://www.tastefulspace.com/blog/2020/07/17/object-and-subject-in-research-rol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80" y="-71462"/>
            <a:ext cx="9264650" cy="6997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Рисунок 6">
            <a:extLst>
              <a:ext uri="{FF2B5EF4-FFF2-40B4-BE49-F238E27FC236}">
                <a16:creationId xmlns:a16="http://schemas.microsoft.com/office/drawing/2014/main" id="{5A72DB6A-0F1E-044F-A036-69F7CB21AA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6230" y="234507"/>
            <a:ext cx="3749706" cy="667221"/>
          </a:xfrm>
          <a:prstGeom prst="rect">
            <a:avLst/>
          </a:prstGeom>
        </p:spPr>
      </p:pic>
      <p:sp>
        <p:nvSpPr>
          <p:cNvPr id="10" name="Прямоугольник 4"/>
          <p:cNvSpPr>
            <a:spLocks noChangeArrowheads="1"/>
          </p:cNvSpPr>
          <p:nvPr/>
        </p:nvSpPr>
        <p:spPr bwMode="auto">
          <a:xfrm>
            <a:off x="285720" y="5354437"/>
            <a:ext cx="3838573" cy="646331"/>
          </a:xfrm>
          <a:prstGeom prst="rect">
            <a:avLst/>
          </a:prstGeom>
          <a:noFill/>
          <a:ln w="9525">
            <a:noFill/>
            <a:miter lim="800000"/>
            <a:headEnd/>
            <a:tailEnd/>
          </a:ln>
        </p:spPr>
        <p:txBody>
          <a:bodyPr wrap="square">
            <a:spAutoFit/>
          </a:bodyPr>
          <a:lstStyle/>
          <a:p>
            <a:pPr eaLnBrk="1" hangingPunct="1"/>
            <a:r>
              <a:rPr lang="en-US" altLang="ru-RU" u="sng" dirty="0">
                <a:latin typeface="Times New Roman" pitchFamily="18" charset="0"/>
                <a:cs typeface="Times New Roman" pitchFamily="18" charset="0"/>
              </a:rPr>
              <a:t>Prof. Darya </a:t>
            </a:r>
            <a:r>
              <a:rPr lang="en-US" altLang="ru-RU" u="sng" dirty="0" err="1">
                <a:latin typeface="Times New Roman" pitchFamily="18" charset="0"/>
                <a:cs typeface="Times New Roman" pitchFamily="18" charset="0"/>
              </a:rPr>
              <a:t>Alontseva</a:t>
            </a:r>
            <a:endParaRPr lang="en-US" altLang="ru-RU" u="sng" dirty="0">
              <a:latin typeface="Times New Roman" pitchFamily="18" charset="0"/>
              <a:cs typeface="Times New Roman" pitchFamily="18" charset="0"/>
            </a:endParaRPr>
          </a:p>
          <a:p>
            <a:pPr eaLnBrk="1" hangingPunct="1"/>
            <a:r>
              <a:rPr lang="en-US" altLang="ru-RU" dirty="0">
                <a:latin typeface="Times New Roman" pitchFamily="18" charset="0"/>
                <a:cs typeface="Times New Roman" pitchFamily="18" charset="0"/>
              </a:rPr>
              <a:t>School of IT and IS</a:t>
            </a:r>
            <a:endParaRPr lang="ru-RU" altLang="ru-RU" dirty="0">
              <a:latin typeface="Times New Roman" pitchFamily="18" charset="0"/>
              <a:cs typeface="Times New Roman" pitchFamily="18" charset="0"/>
            </a:endParaRPr>
          </a:p>
        </p:txBody>
      </p:sp>
      <p:sp>
        <p:nvSpPr>
          <p:cNvPr id="11" name="Прямоугольник 5"/>
          <p:cNvSpPr>
            <a:spLocks noChangeArrowheads="1"/>
          </p:cNvSpPr>
          <p:nvPr/>
        </p:nvSpPr>
        <p:spPr bwMode="auto">
          <a:xfrm>
            <a:off x="304800" y="6045200"/>
            <a:ext cx="8807450" cy="646113"/>
          </a:xfrm>
          <a:prstGeom prst="rect">
            <a:avLst/>
          </a:prstGeom>
          <a:noFill/>
          <a:ln w="9525">
            <a:noFill/>
            <a:miter lim="800000"/>
            <a:headEnd/>
            <a:tailEnd/>
          </a:ln>
        </p:spPr>
        <p:txBody>
          <a:bodyPr>
            <a:spAutoFit/>
          </a:bodyPr>
          <a:lstStyle/>
          <a:p>
            <a:pPr eaLnBrk="1" hangingPunct="1"/>
            <a:r>
              <a:rPr lang="en-US" altLang="ru-RU" dirty="0">
                <a:latin typeface="Times New Roman" pitchFamily="18" charset="0"/>
                <a:cs typeface="Times New Roman" pitchFamily="18" charset="0"/>
              </a:rPr>
              <a:t>D. </a:t>
            </a:r>
            <a:r>
              <a:rPr lang="en-US" altLang="ru-RU" dirty="0" err="1">
                <a:latin typeface="Times New Roman" pitchFamily="18" charset="0"/>
                <a:cs typeface="Times New Roman" pitchFamily="18" charset="0"/>
              </a:rPr>
              <a:t>Serikbayev</a:t>
            </a:r>
            <a:r>
              <a:rPr lang="en-US" altLang="ru-RU" dirty="0">
                <a:latin typeface="Times New Roman" pitchFamily="18" charset="0"/>
                <a:cs typeface="Times New Roman" pitchFamily="18" charset="0"/>
              </a:rPr>
              <a:t> East-Kazakhstan Technical University (EKTU), </a:t>
            </a:r>
          </a:p>
          <a:p>
            <a:pPr eaLnBrk="1" hangingPunct="1"/>
            <a:r>
              <a:rPr lang="en-US" altLang="ru-RU" dirty="0">
                <a:latin typeface="Times New Roman" pitchFamily="18" charset="0"/>
                <a:cs typeface="Times New Roman" pitchFamily="18" charset="0"/>
              </a:rPr>
              <a:t>Ust-Kamenogorsk (</a:t>
            </a:r>
            <a:r>
              <a:rPr lang="en-US" altLang="ru-RU" dirty="0" err="1">
                <a:latin typeface="Times New Roman" pitchFamily="18" charset="0"/>
                <a:cs typeface="Times New Roman" pitchFamily="18" charset="0"/>
              </a:rPr>
              <a:t>Oskemen</a:t>
            </a:r>
            <a:r>
              <a:rPr lang="en-US" altLang="ru-RU" dirty="0">
                <a:latin typeface="Times New Roman" pitchFamily="18" charset="0"/>
                <a:cs typeface="Times New Roman" pitchFamily="18" charset="0"/>
              </a:rPr>
              <a:t>), </a:t>
            </a:r>
            <a:r>
              <a:rPr lang="en-US" altLang="ru-RU" dirty="0">
                <a:latin typeface="Times New Roman" pitchFamily="18" charset="0"/>
                <a:cs typeface="Times New Roman" pitchFamily="18" charset="0"/>
                <a:hlinkClick r:id="rId4"/>
              </a:rPr>
              <a:t>dalontseva@ektu.kz</a:t>
            </a:r>
            <a:r>
              <a:rPr lang="en-US" altLang="ru-RU" dirty="0">
                <a:latin typeface="Times New Roman" pitchFamily="18" charset="0"/>
                <a:cs typeface="Times New Roman" pitchFamily="18" charset="0"/>
              </a:rPr>
              <a:t>, </a:t>
            </a:r>
            <a:r>
              <a:rPr lang="en-US" altLang="ru-RU" dirty="0">
                <a:latin typeface="Times New Roman" pitchFamily="18" charset="0"/>
                <a:cs typeface="Times New Roman" pitchFamily="18" charset="0"/>
                <a:hlinkClick r:id="rId5"/>
              </a:rPr>
              <a:t>dalontseva@mail.ru</a:t>
            </a:r>
            <a:endParaRPr lang="en-US" altLang="ru-RU" dirty="0">
              <a:latin typeface="Times New Roman" pitchFamily="18" charset="0"/>
              <a:cs typeface="Times New Roman" pitchFamily="18" charset="0"/>
            </a:endParaRPr>
          </a:p>
        </p:txBody>
      </p:sp>
      <p:sp>
        <p:nvSpPr>
          <p:cNvPr id="5" name="Заголовок 4">
            <a:extLst>
              <a:ext uri="{FF2B5EF4-FFF2-40B4-BE49-F238E27FC236}">
                <a16:creationId xmlns:a16="http://schemas.microsoft.com/office/drawing/2014/main" id="{4F6EDA7C-ECE3-427D-9555-9F651A05EA5D}"/>
              </a:ext>
            </a:extLst>
          </p:cNvPr>
          <p:cNvSpPr>
            <a:spLocks noGrp="1"/>
          </p:cNvSpPr>
          <p:nvPr>
            <p:ph type="title"/>
          </p:nvPr>
        </p:nvSpPr>
        <p:spPr>
          <a:xfrm>
            <a:off x="1266779" y="307762"/>
            <a:ext cx="7886700" cy="1325563"/>
          </a:xfrm>
        </p:spPr>
        <p:txBody>
          <a:bodyPr/>
          <a:lstStyle/>
          <a:p>
            <a:pPr algn="ctr"/>
            <a:r>
              <a:rPr lang="en-US" sz="3600" b="1" dirty="0">
                <a:latin typeface="Times New Roman" pitchFamily="18" charset="0"/>
                <a:cs typeface="Times New Roman" pitchFamily="18" charset="0"/>
              </a:rPr>
              <a:t>Research proposal</a:t>
            </a:r>
            <a:endParaRPr lang="ru-RU" dirty="0"/>
          </a:p>
        </p:txBody>
      </p:sp>
      <p:pic>
        <p:nvPicPr>
          <p:cNvPr id="13" name="Picture 2" descr="What is a research proposal for a dissertation or thesis?">
            <a:extLst>
              <a:ext uri="{FF2B5EF4-FFF2-40B4-BE49-F238E27FC236}">
                <a16:creationId xmlns:a16="http://schemas.microsoft.com/office/drawing/2014/main" id="{D6B86206-968E-4A75-9F85-26FD51E9883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9632" y="1491651"/>
            <a:ext cx="7255718" cy="362785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F9590633-47B7-49CE-8C8D-FEE2015711A5}"/>
              </a:ext>
            </a:extLst>
          </p:cNvPr>
          <p:cNvSpPr txBox="1"/>
          <p:nvPr/>
        </p:nvSpPr>
        <p:spPr>
          <a:xfrm>
            <a:off x="3203848" y="5121870"/>
            <a:ext cx="5908402" cy="307777"/>
          </a:xfrm>
          <a:prstGeom prst="rect">
            <a:avLst/>
          </a:prstGeom>
          <a:noFill/>
        </p:spPr>
        <p:txBody>
          <a:bodyPr wrap="square">
            <a:spAutoFit/>
          </a:bodyPr>
          <a:lstStyle/>
          <a:p>
            <a:r>
              <a:rPr lang="en-US" sz="1400" dirty="0"/>
              <a:t>https://gradcoach.com/wp-content/uploads/what-is-a-research-proposal.png</a:t>
            </a:r>
            <a:endParaRPr lang="ru-RU" sz="1400" dirty="0"/>
          </a:p>
        </p:txBody>
      </p:sp>
    </p:spTree>
    <p:extLst>
      <p:ext uri="{BB962C8B-B14F-4D97-AF65-F5344CB8AC3E}">
        <p14:creationId xmlns:p14="http://schemas.microsoft.com/office/powerpoint/2010/main" val="3276264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1" y="0"/>
            <a:ext cx="9264650" cy="6997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a:spLocks noGrp="1" noChangeArrowheads="1"/>
          </p:cNvSpPr>
          <p:nvPr>
            <p:ph type="title"/>
          </p:nvPr>
        </p:nvSpPr>
        <p:spPr>
          <a:xfrm>
            <a:off x="539551" y="951990"/>
            <a:ext cx="8208913" cy="973662"/>
          </a:xfrm>
        </p:spPr>
        <p:txBody>
          <a:bodyPr rtlCol="0">
            <a:noAutofit/>
          </a:bodyPr>
          <a:lstStyle/>
          <a:p>
            <a:pPr algn="ctr"/>
            <a:br>
              <a:rPr lang="ru-RU" sz="4000" b="1" dirty="0">
                <a:latin typeface="Times New Roman" pitchFamily="18" charset="0"/>
                <a:cs typeface="Times New Roman" pitchFamily="18" charset="0"/>
              </a:rPr>
            </a:br>
            <a:br>
              <a:rPr lang="en-US" sz="4000" b="1" dirty="0">
                <a:latin typeface="Times New Roman" pitchFamily="18" charset="0"/>
                <a:cs typeface="Times New Roman" pitchFamily="18" charset="0"/>
              </a:rPr>
            </a:br>
            <a:br>
              <a:rPr lang="en-US" sz="4000" b="1" dirty="0">
                <a:latin typeface="Times New Roman" pitchFamily="18" charset="0"/>
                <a:cs typeface="Times New Roman" pitchFamily="18" charset="0"/>
              </a:rPr>
            </a:br>
            <a:br>
              <a:rPr lang="ru-RU" sz="4000" b="1" dirty="0">
                <a:latin typeface="Times New Roman" pitchFamily="18" charset="0"/>
                <a:cs typeface="Times New Roman" pitchFamily="18" charset="0"/>
              </a:rPr>
            </a:br>
            <a:br>
              <a:rPr lang="ru-RU" sz="4000" b="1" dirty="0">
                <a:latin typeface="Times New Roman" pitchFamily="18" charset="0"/>
                <a:cs typeface="Times New Roman" pitchFamily="18" charset="0"/>
              </a:rPr>
            </a:br>
            <a:br>
              <a:rPr lang="ru-RU" sz="4000" b="1" dirty="0">
                <a:latin typeface="Times New Roman" pitchFamily="18" charset="0"/>
                <a:cs typeface="Times New Roman" pitchFamily="18" charset="0"/>
              </a:rPr>
            </a:br>
            <a:endParaRPr lang="ru-RU" sz="4000" b="1" dirty="0">
              <a:effectLst>
                <a:outerShdw blurRad="38100" dist="38100" dir="2700000" algn="tl">
                  <a:srgbClr val="C0C0C0"/>
                </a:outerShdw>
              </a:effectLst>
              <a:latin typeface="Times New Roman" pitchFamily="18" charset="0"/>
              <a:cs typeface="Times New Roman" pitchFamily="18" charset="0"/>
            </a:endParaRPr>
          </a:p>
        </p:txBody>
      </p:sp>
      <p:pic>
        <p:nvPicPr>
          <p:cNvPr id="2" name="Рисунок 1">
            <a:extLst>
              <a:ext uri="{FF2B5EF4-FFF2-40B4-BE49-F238E27FC236}">
                <a16:creationId xmlns:a16="http://schemas.microsoft.com/office/drawing/2014/main" id="{9F753B50-04F4-425C-953B-2E5D0A96D913}"/>
              </a:ext>
            </a:extLst>
          </p:cNvPr>
          <p:cNvPicPr>
            <a:picLocks noChangeAspect="1"/>
          </p:cNvPicPr>
          <p:nvPr/>
        </p:nvPicPr>
        <p:blipFill>
          <a:blip r:embed="rId3"/>
          <a:stretch>
            <a:fillRect/>
          </a:stretch>
        </p:blipFill>
        <p:spPr>
          <a:xfrm>
            <a:off x="4577791" y="1544011"/>
            <a:ext cx="4475989" cy="3356992"/>
          </a:xfrm>
          <a:prstGeom prst="rect">
            <a:avLst/>
          </a:prstGeom>
        </p:spPr>
      </p:pic>
      <p:sp>
        <p:nvSpPr>
          <p:cNvPr id="12" name="TextBox 11">
            <a:extLst>
              <a:ext uri="{FF2B5EF4-FFF2-40B4-BE49-F238E27FC236}">
                <a16:creationId xmlns:a16="http://schemas.microsoft.com/office/drawing/2014/main" id="{E4676A0B-08EA-442F-933D-FD970354C098}"/>
              </a:ext>
            </a:extLst>
          </p:cNvPr>
          <p:cNvSpPr txBox="1"/>
          <p:nvPr/>
        </p:nvSpPr>
        <p:spPr>
          <a:xfrm>
            <a:off x="4636260" y="5243209"/>
            <a:ext cx="4475989" cy="646331"/>
          </a:xfrm>
          <a:prstGeom prst="rect">
            <a:avLst/>
          </a:prstGeom>
          <a:noFill/>
        </p:spPr>
        <p:txBody>
          <a:bodyPr wrap="square">
            <a:spAutoFit/>
          </a:bodyPr>
          <a:lstStyle/>
          <a:p>
            <a:r>
              <a:rPr lang="en-US" sz="1200" dirty="0"/>
              <a:t>https://upload.wikimedia.org/wikipedia/commons/thumb/d/d9/Humanit%C3%A9s_Num%C3%A9riques.JPG/1024px-Humanit%C3%A9s_Num%C3%A9riques.JPG</a:t>
            </a:r>
            <a:endParaRPr lang="ru-RU" sz="1200" dirty="0"/>
          </a:p>
        </p:txBody>
      </p:sp>
      <p:sp>
        <p:nvSpPr>
          <p:cNvPr id="13" name="Прямоугольник 12">
            <a:extLst>
              <a:ext uri="{FF2B5EF4-FFF2-40B4-BE49-F238E27FC236}">
                <a16:creationId xmlns:a16="http://schemas.microsoft.com/office/drawing/2014/main" id="{A140E638-468C-4DC8-852C-8F0FACF6D95F}"/>
              </a:ext>
            </a:extLst>
          </p:cNvPr>
          <p:cNvSpPr/>
          <p:nvPr/>
        </p:nvSpPr>
        <p:spPr>
          <a:xfrm>
            <a:off x="1043608" y="889198"/>
            <a:ext cx="2268570" cy="769441"/>
          </a:xfrm>
          <a:prstGeom prst="rect">
            <a:avLst/>
          </a:prstGeom>
        </p:spPr>
        <p:txBody>
          <a:bodyPr wrap="none">
            <a:spAutoFit/>
          </a:bodyPr>
          <a:lstStyle/>
          <a:p>
            <a:r>
              <a:rPr lang="en-US" sz="4400" b="1" dirty="0">
                <a:solidFill>
                  <a:srgbClr val="7030A0"/>
                </a:solidFill>
                <a:latin typeface="Times New Roman" pitchFamily="18" charset="0"/>
                <a:cs typeface="Times New Roman" pitchFamily="18" charset="0"/>
              </a:rPr>
              <a:t>Content </a:t>
            </a:r>
            <a:endParaRPr lang="ru-RU" sz="4400" b="1" dirty="0">
              <a:solidFill>
                <a:srgbClr val="7030A0"/>
              </a:solidFill>
              <a:latin typeface="Times New Roman" pitchFamily="18" charset="0"/>
              <a:cs typeface="Times New Roman" pitchFamily="18" charset="0"/>
            </a:endParaRPr>
          </a:p>
        </p:txBody>
      </p:sp>
      <p:sp>
        <p:nvSpPr>
          <p:cNvPr id="14" name="object 5">
            <a:extLst>
              <a:ext uri="{FF2B5EF4-FFF2-40B4-BE49-F238E27FC236}">
                <a16:creationId xmlns:a16="http://schemas.microsoft.com/office/drawing/2014/main" id="{E3C3DE97-C48C-4E37-9180-04832E431CF7}"/>
              </a:ext>
            </a:extLst>
          </p:cNvPr>
          <p:cNvSpPr txBox="1"/>
          <p:nvPr/>
        </p:nvSpPr>
        <p:spPr>
          <a:xfrm>
            <a:off x="365180" y="1721431"/>
            <a:ext cx="4021225" cy="4444807"/>
          </a:xfrm>
          <a:prstGeom prst="rect">
            <a:avLst/>
          </a:prstGeom>
        </p:spPr>
        <p:txBody>
          <a:bodyPr vert="horz" wrap="square" lIns="0" tIns="12700" rIns="0" bIns="0" rtlCol="0">
            <a:spAutoFit/>
          </a:bodyPr>
          <a:lstStyle/>
          <a:p>
            <a:pPr marL="514350" indent="-514350">
              <a:buFont typeface="+mj-lt"/>
              <a:buAutoNum type="arabicPeriod"/>
            </a:pPr>
            <a:r>
              <a:rPr lang="en-US" sz="2400" b="1" dirty="0">
                <a:latin typeface="Times New Roman" pitchFamily="18" charset="0"/>
                <a:cs typeface="Times New Roman" pitchFamily="18" charset="0"/>
              </a:rPr>
              <a:t>What is a Research Proposal?                       Key points</a:t>
            </a:r>
          </a:p>
          <a:p>
            <a:pPr marL="514350" indent="-514350">
              <a:buFont typeface="+mj-lt"/>
              <a:buAutoNum type="arabicPeriod"/>
            </a:pPr>
            <a:r>
              <a:rPr lang="en-US" sz="2400" b="1" dirty="0">
                <a:latin typeface="Times New Roman" pitchFamily="18" charset="0"/>
                <a:cs typeface="Times New Roman" pitchFamily="18" charset="0"/>
              </a:rPr>
              <a:t>What is a dissertation (or thesis) research proposal?</a:t>
            </a:r>
          </a:p>
          <a:p>
            <a:pPr marL="514350" indent="-514350">
              <a:buFont typeface="+mj-lt"/>
              <a:buAutoNum type="arabicPeriod"/>
            </a:pPr>
            <a:r>
              <a:rPr lang="en-US" sz="2400" b="1" dirty="0">
                <a:latin typeface="Times New Roman" pitchFamily="18" charset="0"/>
                <a:cs typeface="Times New Roman" pitchFamily="18" charset="0"/>
              </a:rPr>
              <a:t>Structure of an Academic Research Proposal.               Key points</a:t>
            </a:r>
          </a:p>
          <a:p>
            <a:pPr marL="514350" indent="-514350">
              <a:buFont typeface="+mj-lt"/>
              <a:buAutoNum type="arabicPeriod"/>
            </a:pPr>
            <a:r>
              <a:rPr lang="en-US" sz="2400" b="1" dirty="0">
                <a:latin typeface="Times New Roman" pitchFamily="18" charset="0"/>
                <a:cs typeface="Times New Roman" pitchFamily="18" charset="0"/>
              </a:rPr>
              <a:t>Format of a research proposal</a:t>
            </a:r>
          </a:p>
          <a:p>
            <a:pPr marL="514350" indent="-514350">
              <a:buFont typeface="+mj-lt"/>
              <a:buAutoNum type="arabicPeriod"/>
            </a:pPr>
            <a:r>
              <a:rPr lang="en-US" sz="2400" b="1" dirty="0">
                <a:latin typeface="Times New Roman" pitchFamily="18" charset="0"/>
                <a:cs typeface="Times New Roman" pitchFamily="18" charset="0"/>
              </a:rPr>
              <a:t>Learning outcomes</a:t>
            </a:r>
          </a:p>
          <a:p>
            <a:pPr marL="514350" lvl="0" indent="-514350">
              <a:buFont typeface="+mj-lt"/>
              <a:buAutoNum type="arabicPeriod"/>
            </a:pPr>
            <a:r>
              <a:rPr lang="en-US" sz="2400" b="1" spc="-5" dirty="0">
                <a:latin typeface="Times New Roman" pitchFamily="18" charset="0"/>
                <a:cs typeface="Times New Roman" pitchFamily="18" charset="0"/>
              </a:rPr>
              <a:t>References</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182054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8" descr="Люблинская Политехник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10" descr="Люблинская Политехника"/>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2" name="Группа 1"/>
          <p:cNvGrpSpPr/>
          <p:nvPr/>
        </p:nvGrpSpPr>
        <p:grpSpPr>
          <a:xfrm>
            <a:off x="14251" y="20229"/>
            <a:ext cx="9117782" cy="6858000"/>
            <a:chOff x="0" y="0"/>
            <a:chExt cx="9117782" cy="6858000"/>
          </a:xfrm>
        </p:grpSpPr>
        <p:pic>
          <p:nvPicPr>
            <p:cNvPr id="23" name="Picture 2"/>
            <p:cNvPicPr>
              <a:picLocks noChangeAspect="1" noChangeArrowheads="1"/>
            </p:cNvPicPr>
            <p:nvPr/>
          </p:nvPicPr>
          <p:blipFill rotWithShape="1">
            <a:blip r:embed="rId2"/>
            <a:srcRect t="69118" r="81734"/>
            <a:stretch/>
          </p:blipFill>
          <p:spPr bwMode="auto">
            <a:xfrm rot="10800000">
              <a:off x="7258849" y="0"/>
              <a:ext cx="1858933" cy="2355953"/>
            </a:xfrm>
            <a:prstGeom prst="rect">
              <a:avLst/>
            </a:prstGeom>
            <a:noFill/>
            <a:ln>
              <a:noFill/>
            </a:ln>
          </p:spPr>
        </p:pic>
        <p:pic>
          <p:nvPicPr>
            <p:cNvPr id="17" name="Picture 2"/>
            <p:cNvPicPr>
              <a:picLocks noChangeAspect="1" noChangeArrowheads="1"/>
            </p:cNvPicPr>
            <p:nvPr/>
          </p:nvPicPr>
          <p:blipFill rotWithShape="1">
            <a:blip r:embed="rId3" cstate="print"/>
            <a:srcRect t="69118" r="81734"/>
            <a:stretch/>
          </p:blipFill>
          <p:spPr bwMode="auto">
            <a:xfrm rot="5400000">
              <a:off x="136511" y="-136511"/>
              <a:ext cx="1021145" cy="1294167"/>
            </a:xfrm>
            <a:prstGeom prst="rect">
              <a:avLst/>
            </a:prstGeom>
            <a:noFill/>
            <a:ln>
              <a:noFill/>
            </a:ln>
          </p:spPr>
        </p:pic>
        <p:pic>
          <p:nvPicPr>
            <p:cNvPr id="18" name="Picture 2"/>
            <p:cNvPicPr>
              <a:picLocks noChangeAspect="1" noChangeArrowheads="1"/>
            </p:cNvPicPr>
            <p:nvPr/>
          </p:nvPicPr>
          <p:blipFill rotWithShape="1">
            <a:blip r:embed="rId3" cstate="print"/>
            <a:srcRect t="69118" r="81734"/>
            <a:stretch/>
          </p:blipFill>
          <p:spPr bwMode="auto">
            <a:xfrm>
              <a:off x="12608" y="5563833"/>
              <a:ext cx="1021145" cy="1294167"/>
            </a:xfrm>
            <a:prstGeom prst="rect">
              <a:avLst/>
            </a:prstGeom>
            <a:noFill/>
            <a:ln>
              <a:noFill/>
            </a:ln>
          </p:spPr>
        </p:pic>
      </p:grpSp>
      <p:sp>
        <p:nvSpPr>
          <p:cNvPr id="9" name="AutoShape 4" descr="Лучшие вузы мира для изучения международных отношений"/>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Прямоугольник 9"/>
          <p:cNvSpPr/>
          <p:nvPr/>
        </p:nvSpPr>
        <p:spPr>
          <a:xfrm>
            <a:off x="357174" y="1142984"/>
            <a:ext cx="8358230" cy="1107996"/>
          </a:xfrm>
          <a:prstGeom prst="rect">
            <a:avLst/>
          </a:prstGeom>
        </p:spPr>
        <p:txBody>
          <a:bodyPr wrap="square">
            <a:spAutoFit/>
          </a:bodyPr>
          <a:lstStyle/>
          <a:p>
            <a:pPr algn="just"/>
            <a:r>
              <a:rPr lang="en-US" sz="2200" dirty="0">
                <a:latin typeface="Times New Roman" pitchFamily="18" charset="0"/>
                <a:cs typeface="Times New Roman" pitchFamily="18" charset="0"/>
              </a:rPr>
              <a:t>        A </a:t>
            </a:r>
            <a:r>
              <a:rPr lang="en-US" sz="2200" dirty="0">
                <a:solidFill>
                  <a:srgbClr val="FF0000"/>
                </a:solidFill>
                <a:latin typeface="Times New Roman" pitchFamily="18" charset="0"/>
                <a:cs typeface="Times New Roman" pitchFamily="18" charset="0"/>
              </a:rPr>
              <a:t>research proposal </a:t>
            </a:r>
            <a:r>
              <a:rPr lang="en-US" sz="2200" dirty="0">
                <a:latin typeface="Times New Roman" pitchFamily="18" charset="0"/>
                <a:cs typeface="Times New Roman" pitchFamily="18" charset="0"/>
              </a:rPr>
              <a:t>is a </a:t>
            </a:r>
            <a:r>
              <a:rPr lang="en-US" sz="2200" b="1" i="1" dirty="0">
                <a:latin typeface="Times New Roman" pitchFamily="18" charset="0"/>
                <a:cs typeface="Times New Roman" pitchFamily="18" charset="0"/>
              </a:rPr>
              <a:t>document proposing a research project</a:t>
            </a:r>
            <a:r>
              <a:rPr lang="en-US" sz="2200" dirty="0">
                <a:latin typeface="Times New Roman" pitchFamily="18" charset="0"/>
                <a:cs typeface="Times New Roman" pitchFamily="18" charset="0"/>
              </a:rPr>
              <a:t>, generally in the sciences or academia, and </a:t>
            </a:r>
            <a:r>
              <a:rPr lang="en-US" sz="2200" b="1" i="1" dirty="0">
                <a:latin typeface="Times New Roman" pitchFamily="18" charset="0"/>
                <a:cs typeface="Times New Roman" pitchFamily="18" charset="0"/>
              </a:rPr>
              <a:t>generally constitutes a request for sponsorship of that research</a:t>
            </a:r>
            <a:r>
              <a:rPr lang="en-US" sz="2200" dirty="0">
                <a:latin typeface="Times New Roman" pitchFamily="18" charset="0"/>
                <a:cs typeface="Times New Roman" pitchFamily="18" charset="0"/>
              </a:rPr>
              <a:t> [1] . </a:t>
            </a:r>
            <a:endParaRPr lang="ru-RU" sz="2200" dirty="0">
              <a:latin typeface="Times New Roman" pitchFamily="18" charset="0"/>
              <a:cs typeface="Times New Roman" pitchFamily="18" charset="0"/>
            </a:endParaRPr>
          </a:p>
        </p:txBody>
      </p:sp>
      <p:pic>
        <p:nvPicPr>
          <p:cNvPr id="10242" name="Picture 2"/>
          <p:cNvPicPr>
            <a:picLocks noChangeAspect="1" noChangeArrowheads="1"/>
          </p:cNvPicPr>
          <p:nvPr/>
        </p:nvPicPr>
        <p:blipFill>
          <a:blip r:embed="rId4"/>
          <a:srcRect/>
          <a:stretch>
            <a:fillRect/>
          </a:stretch>
        </p:blipFill>
        <p:spPr bwMode="auto">
          <a:xfrm>
            <a:off x="2305805" y="2544646"/>
            <a:ext cx="4668083" cy="2571768"/>
          </a:xfrm>
          <a:prstGeom prst="rect">
            <a:avLst/>
          </a:prstGeom>
          <a:noFill/>
          <a:ln w="9525">
            <a:noFill/>
            <a:miter lim="800000"/>
            <a:headEnd/>
            <a:tailEnd/>
          </a:ln>
          <a:effectLst/>
        </p:spPr>
      </p:pic>
      <p:sp>
        <p:nvSpPr>
          <p:cNvPr id="11" name="Прямоугольник 10"/>
          <p:cNvSpPr/>
          <p:nvPr/>
        </p:nvSpPr>
        <p:spPr>
          <a:xfrm>
            <a:off x="642910" y="5286388"/>
            <a:ext cx="8215370" cy="430887"/>
          </a:xfrm>
          <a:prstGeom prst="rect">
            <a:avLst/>
          </a:prstGeom>
        </p:spPr>
        <p:txBody>
          <a:bodyPr wrap="square">
            <a:spAutoFit/>
          </a:bodyPr>
          <a:lstStyle/>
          <a:p>
            <a:pPr algn="just"/>
            <a:r>
              <a:rPr lang="en-US" sz="2200" dirty="0">
                <a:latin typeface="Times New Roman" pitchFamily="18" charset="0"/>
                <a:cs typeface="Times New Roman" pitchFamily="18" charset="0"/>
              </a:rPr>
              <a:t>     </a:t>
            </a:r>
            <a:endParaRPr lang="ru-RU" sz="2200" dirty="0">
              <a:latin typeface="Times New Roman" pitchFamily="18" charset="0"/>
              <a:cs typeface="Times New Roman" pitchFamily="18" charset="0"/>
            </a:endParaRPr>
          </a:p>
        </p:txBody>
      </p:sp>
      <p:sp>
        <p:nvSpPr>
          <p:cNvPr id="13" name="Прямоугольник 12"/>
          <p:cNvSpPr/>
          <p:nvPr/>
        </p:nvSpPr>
        <p:spPr>
          <a:xfrm>
            <a:off x="1278671" y="285728"/>
            <a:ext cx="6722353" cy="707886"/>
          </a:xfrm>
          <a:prstGeom prst="rect">
            <a:avLst/>
          </a:prstGeom>
        </p:spPr>
        <p:txBody>
          <a:bodyPr wrap="none">
            <a:spAutoFit/>
          </a:bodyPr>
          <a:lstStyle/>
          <a:p>
            <a:r>
              <a:rPr lang="en-US" sz="4000" b="1" dirty="0">
                <a:solidFill>
                  <a:srgbClr val="7030A0"/>
                </a:solidFill>
                <a:latin typeface="Times New Roman" pitchFamily="18" charset="0"/>
                <a:cs typeface="Times New Roman" pitchFamily="18" charset="0"/>
              </a:rPr>
              <a:t>What is a Research Proposal?</a:t>
            </a:r>
            <a:endParaRPr lang="ru-RU" sz="4000" b="1" dirty="0">
              <a:solidFill>
                <a:srgbClr val="7030A0"/>
              </a:solidFill>
              <a:latin typeface="Times New Roman" pitchFamily="18" charset="0"/>
              <a:cs typeface="Times New Roman" pitchFamily="18" charset="0"/>
            </a:endParaRPr>
          </a:p>
        </p:txBody>
      </p:sp>
      <p:sp>
        <p:nvSpPr>
          <p:cNvPr id="14" name="TextBox 13">
            <a:extLst>
              <a:ext uri="{FF2B5EF4-FFF2-40B4-BE49-F238E27FC236}">
                <a16:creationId xmlns:a16="http://schemas.microsoft.com/office/drawing/2014/main" id="{4FEB218F-7D0E-4020-816D-81969D90A635}"/>
              </a:ext>
            </a:extLst>
          </p:cNvPr>
          <p:cNvSpPr txBox="1"/>
          <p:nvPr/>
        </p:nvSpPr>
        <p:spPr>
          <a:xfrm>
            <a:off x="988367" y="5333251"/>
            <a:ext cx="7524456" cy="1107996"/>
          </a:xfrm>
          <a:prstGeom prst="rect">
            <a:avLst/>
          </a:prstGeom>
          <a:noFill/>
        </p:spPr>
        <p:txBody>
          <a:bodyPr wrap="square">
            <a:spAutoFit/>
          </a:bodyPr>
          <a:lstStyle/>
          <a:p>
            <a:r>
              <a:rPr lang="en-US" sz="2200" b="1" i="1" dirty="0">
                <a:latin typeface="Times New Roman" pitchFamily="18" charset="0"/>
                <a:cs typeface="Times New Roman" pitchFamily="18" charset="0"/>
              </a:rPr>
              <a:t>Proposals are evaluated </a:t>
            </a:r>
            <a:r>
              <a:rPr lang="en-US" sz="2200" dirty="0">
                <a:latin typeface="Times New Roman" pitchFamily="18" charset="0"/>
                <a:cs typeface="Times New Roman" pitchFamily="18" charset="0"/>
              </a:rPr>
              <a:t>on the </a:t>
            </a:r>
            <a:r>
              <a:rPr lang="en-US" sz="2200" b="1" dirty="0">
                <a:latin typeface="Times New Roman" pitchFamily="18" charset="0"/>
                <a:cs typeface="Times New Roman" pitchFamily="18" charset="0"/>
              </a:rPr>
              <a:t>cost</a:t>
            </a:r>
            <a:r>
              <a:rPr lang="en-US" sz="2200" dirty="0">
                <a:latin typeface="Times New Roman" pitchFamily="18" charset="0"/>
                <a:cs typeface="Times New Roman" pitchFamily="18" charset="0"/>
              </a:rPr>
              <a:t> and </a:t>
            </a:r>
            <a:r>
              <a:rPr lang="en-US" sz="2200" b="1" dirty="0">
                <a:latin typeface="Times New Roman" pitchFamily="18" charset="0"/>
                <a:cs typeface="Times New Roman" pitchFamily="18" charset="0"/>
              </a:rPr>
              <a:t>potential impact </a:t>
            </a:r>
            <a:r>
              <a:rPr lang="en-US" sz="2200" dirty="0">
                <a:latin typeface="Times New Roman" pitchFamily="18" charset="0"/>
                <a:cs typeface="Times New Roman" pitchFamily="18" charset="0"/>
              </a:rPr>
              <a:t>of the proposed research, and on </a:t>
            </a:r>
            <a:r>
              <a:rPr lang="en-US" sz="2200" b="1" dirty="0">
                <a:latin typeface="Times New Roman" pitchFamily="18" charset="0"/>
                <a:cs typeface="Times New Roman" pitchFamily="18" charset="0"/>
              </a:rPr>
              <a:t>the soundness of the proposed plan for carrying it out</a:t>
            </a:r>
            <a:r>
              <a:rPr lang="en-US" sz="2200" dirty="0">
                <a:latin typeface="Times New Roman" pitchFamily="18" charset="0"/>
                <a:cs typeface="Times New Roman" pitchFamily="18" charset="0"/>
              </a:rPr>
              <a:t>[2] </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563353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903AFF-1EF7-4313-ABEB-78EBD97825D5}"/>
              </a:ext>
            </a:extLst>
          </p:cNvPr>
          <p:cNvSpPr>
            <a:spLocks noGrp="1"/>
          </p:cNvSpPr>
          <p:nvPr>
            <p:ph type="title"/>
          </p:nvPr>
        </p:nvSpPr>
        <p:spPr/>
        <p:txBody>
          <a:bodyPr/>
          <a:lstStyle/>
          <a:p>
            <a:pPr algn="ctr" fontAlgn="base">
              <a:spcAft>
                <a:spcPct val="0"/>
              </a:spcAft>
            </a:pPr>
            <a:r>
              <a:rPr lang="en-US" sz="4000" b="1" dirty="0">
                <a:solidFill>
                  <a:srgbClr val="7030A0"/>
                </a:solidFill>
                <a:latin typeface="Times New Roman" pitchFamily="18" charset="0"/>
                <a:ea typeface="+mn-ea"/>
                <a:cs typeface="Times New Roman" pitchFamily="18" charset="0"/>
              </a:rPr>
              <a:t>Research proposals generally address several key points:[3]</a:t>
            </a:r>
            <a:endParaRPr lang="ru-RU" sz="4000" b="1" dirty="0">
              <a:solidFill>
                <a:srgbClr val="7030A0"/>
              </a:solidFill>
              <a:latin typeface="Times New Roman" pitchFamily="18" charset="0"/>
              <a:ea typeface="+mn-ea"/>
              <a:cs typeface="Times New Roman" pitchFamily="18" charset="0"/>
            </a:endParaRPr>
          </a:p>
        </p:txBody>
      </p:sp>
      <p:sp>
        <p:nvSpPr>
          <p:cNvPr id="3" name="Объект 2">
            <a:extLst>
              <a:ext uri="{FF2B5EF4-FFF2-40B4-BE49-F238E27FC236}">
                <a16:creationId xmlns:a16="http://schemas.microsoft.com/office/drawing/2014/main" id="{486AEAB1-401B-4A65-9781-0FCD5C2190A0}"/>
              </a:ext>
            </a:extLst>
          </p:cNvPr>
          <p:cNvSpPr>
            <a:spLocks noGrp="1"/>
          </p:cNvSpPr>
          <p:nvPr>
            <p:ph idx="1"/>
          </p:nvPr>
        </p:nvSpPr>
        <p:spPr>
          <a:xfrm>
            <a:off x="628650" y="1717346"/>
            <a:ext cx="7886700" cy="4351338"/>
          </a:xfrm>
        </p:spPr>
        <p:txBody>
          <a:bodyPr>
            <a:normAutofit lnSpcReduction="10000"/>
          </a:bodyPr>
          <a:lstStyle/>
          <a:p>
            <a:pPr algn="just">
              <a:lnSpc>
                <a:spcPct val="115000"/>
              </a:lnSpc>
              <a:spcAft>
                <a:spcPts val="1000"/>
              </a:spcAft>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What research question(s) will be addressed, and how they will be addressed</a:t>
            </a:r>
            <a:endParaRPr lang="ru-RU" sz="24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How much time and expense will be required for the research</a:t>
            </a:r>
            <a:endParaRPr lang="ru-RU" sz="24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What prior research has been done on the topic</a:t>
            </a:r>
            <a:endParaRPr lang="ru-RU" sz="24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How the results of the research will be evaluated</a:t>
            </a:r>
            <a:endParaRPr lang="ru-RU" sz="24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How the research will benefit the sponsoring organization and other parties</a:t>
            </a:r>
            <a:endParaRPr lang="ru-RU" sz="2400" b="1"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354756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B5347A-D470-423A-ACAD-79836937DEE9}"/>
              </a:ext>
            </a:extLst>
          </p:cNvPr>
          <p:cNvSpPr>
            <a:spLocks noGrp="1"/>
          </p:cNvSpPr>
          <p:nvPr>
            <p:ph type="title"/>
          </p:nvPr>
        </p:nvSpPr>
        <p:spPr/>
        <p:txBody>
          <a:bodyPr/>
          <a:lstStyle/>
          <a:p>
            <a:pPr algn="ctr" fontAlgn="base">
              <a:spcAft>
                <a:spcPct val="0"/>
              </a:spcAft>
            </a:pPr>
            <a:r>
              <a:rPr lang="en-US" sz="4000" b="1" dirty="0">
                <a:solidFill>
                  <a:srgbClr val="7030A0"/>
                </a:solidFill>
                <a:latin typeface="Times New Roman" pitchFamily="18" charset="0"/>
                <a:ea typeface="+mn-ea"/>
                <a:cs typeface="Times New Roman" pitchFamily="18" charset="0"/>
              </a:rPr>
              <a:t>What is a dissertation (or thesis) research proposal?</a:t>
            </a:r>
            <a:endParaRPr lang="ru-RU" sz="4000" b="1" dirty="0">
              <a:solidFill>
                <a:srgbClr val="7030A0"/>
              </a:solidFill>
              <a:latin typeface="Times New Roman" pitchFamily="18" charset="0"/>
              <a:ea typeface="+mn-ea"/>
              <a:cs typeface="Times New Roman" pitchFamily="18" charset="0"/>
            </a:endParaRPr>
          </a:p>
        </p:txBody>
      </p:sp>
      <p:sp>
        <p:nvSpPr>
          <p:cNvPr id="3" name="Объект 2">
            <a:extLst>
              <a:ext uri="{FF2B5EF4-FFF2-40B4-BE49-F238E27FC236}">
                <a16:creationId xmlns:a16="http://schemas.microsoft.com/office/drawing/2014/main" id="{A0327D3E-4CFE-4B7A-ADF9-F8CAD39E1EAE}"/>
              </a:ext>
            </a:extLst>
          </p:cNvPr>
          <p:cNvSpPr>
            <a:spLocks noGrp="1"/>
          </p:cNvSpPr>
          <p:nvPr>
            <p:ph idx="1"/>
          </p:nvPr>
        </p:nvSpPr>
        <p:spPr>
          <a:xfrm>
            <a:off x="628650" y="1655970"/>
            <a:ext cx="8047806" cy="4653350"/>
          </a:xfrm>
        </p:spPr>
        <p:txBody>
          <a:bodyPr>
            <a:noAutofit/>
          </a:bodyPr>
          <a:lstStyle/>
          <a:p>
            <a:pPr indent="449580" algn="just">
              <a:lnSpc>
                <a:spcPct val="100000"/>
              </a:lnSpc>
              <a:spcBef>
                <a:spcPts val="0"/>
              </a:spcBef>
            </a:pPr>
            <a:r>
              <a:rPr lang="en-US"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research proposal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is a structured, formal document that explains what you plan to research (i.e. your research topic), why it’s worth researching (i.e. your justification), and how you plan to investigate it (i.e. your practical approach) [4] </a:t>
            </a:r>
          </a:p>
          <a:p>
            <a:pPr indent="449580" algn="just">
              <a:lnSpc>
                <a:spcPct val="100000"/>
              </a:lnSpc>
              <a:spcBef>
                <a:spcPts val="0"/>
              </a:spcBef>
            </a:pPr>
            <a:r>
              <a:rPr lang="en-US"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The purpose of the research proposal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is to </a:t>
            </a:r>
            <a:r>
              <a:rPr lang="en-US" sz="2000" b="1" i="1" u="sng" dirty="0">
                <a:effectLst/>
                <a:latin typeface="Times New Roman" panose="02020603050405020304" pitchFamily="18" charset="0"/>
                <a:ea typeface="Calibri" panose="020F0502020204030204" pitchFamily="34" charset="0"/>
                <a:cs typeface="Times New Roman" panose="02020603050405020304" pitchFamily="18" charset="0"/>
              </a:rPr>
              <a:t>convince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your research supervisor, committee or university that your research is suitable (for the requirements of the degree program) and manageable (given the time and resource constraints you will face).</a:t>
            </a:r>
          </a:p>
          <a:p>
            <a:pPr indent="449580" algn="just">
              <a:lnSpc>
                <a:spcPct val="100000"/>
              </a:lnSpc>
              <a:spcBef>
                <a:spcPts val="0"/>
              </a:spcBef>
            </a:pPr>
            <a:r>
              <a:rPr lang="en-US"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Academic research proposals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are generally written as part of the initial requirements of writing a thesis, research paper, or dissertation [5] </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0"/>
              </a:spcBef>
            </a:pPr>
            <a:r>
              <a:rPr lang="en-US" sz="2000" dirty="0">
                <a:solidFill>
                  <a:srgbClr val="000000"/>
                </a:solidFill>
                <a:effectLst/>
                <a:latin typeface="Times New Roman" panose="02020603050405020304" pitchFamily="18" charset="0"/>
                <a:ea typeface="Calibri" panose="020F0502020204030204" pitchFamily="34" charset="0"/>
              </a:rPr>
              <a:t>They generally follow the same </a:t>
            </a:r>
            <a:r>
              <a:rPr lang="en-US" sz="2000" b="1" u="sng" dirty="0">
                <a:solidFill>
                  <a:srgbClr val="000000"/>
                </a:solidFill>
                <a:effectLst/>
                <a:latin typeface="Times New Roman" panose="02020603050405020304" pitchFamily="18" charset="0"/>
                <a:ea typeface="Calibri" panose="020F0502020204030204" pitchFamily="34" charset="0"/>
              </a:rPr>
              <a:t>format </a:t>
            </a:r>
            <a:r>
              <a:rPr lang="en-US" sz="2000" dirty="0">
                <a:solidFill>
                  <a:srgbClr val="000000"/>
                </a:solidFill>
                <a:effectLst/>
                <a:latin typeface="Times New Roman" panose="02020603050405020304" pitchFamily="18" charset="0"/>
                <a:ea typeface="Calibri" panose="020F0502020204030204" pitchFamily="34" charset="0"/>
              </a:rPr>
              <a:t>as a research paper, with</a:t>
            </a:r>
          </a:p>
          <a:p>
            <a:pPr>
              <a:lnSpc>
                <a:spcPct val="100000"/>
              </a:lnSpc>
              <a:spcBef>
                <a:spcPts val="0"/>
              </a:spcBef>
            </a:pPr>
            <a:r>
              <a:rPr lang="en-US" sz="2000" dirty="0">
                <a:solidFill>
                  <a:srgbClr val="000000"/>
                </a:solidFill>
                <a:effectLst/>
                <a:latin typeface="Times New Roman" panose="02020603050405020304" pitchFamily="18" charset="0"/>
                <a:ea typeface="Calibri" panose="020F0502020204030204" pitchFamily="34" charset="0"/>
              </a:rPr>
              <a:t> an introduction, </a:t>
            </a:r>
          </a:p>
          <a:p>
            <a:pPr>
              <a:lnSpc>
                <a:spcPct val="100000"/>
              </a:lnSpc>
              <a:spcBef>
                <a:spcPts val="0"/>
              </a:spcBef>
            </a:pPr>
            <a:r>
              <a:rPr lang="en-US" sz="2000" dirty="0">
                <a:solidFill>
                  <a:srgbClr val="000000"/>
                </a:solidFill>
                <a:effectLst/>
                <a:latin typeface="Times New Roman" panose="02020603050405020304" pitchFamily="18" charset="0"/>
                <a:ea typeface="Calibri" panose="020F0502020204030204" pitchFamily="34" charset="0"/>
              </a:rPr>
              <a:t>a literature review, </a:t>
            </a:r>
          </a:p>
          <a:p>
            <a:pPr>
              <a:lnSpc>
                <a:spcPct val="100000"/>
              </a:lnSpc>
              <a:spcBef>
                <a:spcPts val="0"/>
              </a:spcBef>
            </a:pPr>
            <a:r>
              <a:rPr lang="en-US" sz="2000" dirty="0">
                <a:solidFill>
                  <a:srgbClr val="000000"/>
                </a:solidFill>
                <a:effectLst/>
                <a:latin typeface="Times New Roman" panose="02020603050405020304" pitchFamily="18" charset="0"/>
                <a:ea typeface="Calibri" panose="020F0502020204030204" pitchFamily="34" charset="0"/>
              </a:rPr>
              <a:t>a discussion of research methodology and goals, </a:t>
            </a:r>
          </a:p>
          <a:p>
            <a:pPr>
              <a:lnSpc>
                <a:spcPct val="100000"/>
              </a:lnSpc>
              <a:spcBef>
                <a:spcPts val="0"/>
              </a:spcBef>
            </a:pPr>
            <a:r>
              <a:rPr lang="en-US" sz="2000" dirty="0">
                <a:solidFill>
                  <a:srgbClr val="000000"/>
                </a:solidFill>
                <a:effectLst/>
                <a:latin typeface="Times New Roman" panose="02020603050405020304" pitchFamily="18" charset="0"/>
                <a:ea typeface="Calibri" panose="020F0502020204030204" pitchFamily="34" charset="0"/>
              </a:rPr>
              <a:t> a conclusion</a:t>
            </a:r>
            <a:endParaRPr lang="ru-RU" sz="2000" dirty="0"/>
          </a:p>
        </p:txBody>
      </p:sp>
    </p:spTree>
    <p:extLst>
      <p:ext uri="{BB962C8B-B14F-4D97-AF65-F5344CB8AC3E}">
        <p14:creationId xmlns:p14="http://schemas.microsoft.com/office/powerpoint/2010/main" val="1337104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1C50EF-76FC-482E-B677-CE6938EFB1D3}"/>
              </a:ext>
            </a:extLst>
          </p:cNvPr>
          <p:cNvSpPr>
            <a:spLocks noGrp="1"/>
          </p:cNvSpPr>
          <p:nvPr>
            <p:ph type="title"/>
          </p:nvPr>
        </p:nvSpPr>
        <p:spPr>
          <a:xfrm>
            <a:off x="628650" y="244934"/>
            <a:ext cx="7886700" cy="1325563"/>
          </a:xfrm>
        </p:spPr>
        <p:txBody>
          <a:bodyPr/>
          <a:lstStyle/>
          <a:p>
            <a:pPr algn="ctr" fontAlgn="base">
              <a:spcAft>
                <a:spcPct val="0"/>
              </a:spcAft>
            </a:pPr>
            <a:r>
              <a:rPr lang="en-US" sz="4000" b="1" dirty="0">
                <a:solidFill>
                  <a:srgbClr val="7030A0"/>
                </a:solidFill>
                <a:latin typeface="Times New Roman" pitchFamily="18" charset="0"/>
                <a:ea typeface="+mn-ea"/>
                <a:cs typeface="Times New Roman" pitchFamily="18" charset="0"/>
              </a:rPr>
              <a:t>To sum up</a:t>
            </a:r>
            <a:endParaRPr lang="ru-RU" sz="4000" b="1" dirty="0">
              <a:solidFill>
                <a:srgbClr val="7030A0"/>
              </a:solidFill>
              <a:latin typeface="Times New Roman" pitchFamily="18" charset="0"/>
              <a:ea typeface="+mn-ea"/>
              <a:cs typeface="Times New Roman" pitchFamily="18" charset="0"/>
            </a:endParaRPr>
          </a:p>
        </p:txBody>
      </p:sp>
      <p:pic>
        <p:nvPicPr>
          <p:cNvPr id="4" name="Объект 3">
            <a:extLst>
              <a:ext uri="{FF2B5EF4-FFF2-40B4-BE49-F238E27FC236}">
                <a16:creationId xmlns:a16="http://schemas.microsoft.com/office/drawing/2014/main" id="{E2A73CCA-A883-4658-A44E-EF0B05A6AC2A}"/>
              </a:ext>
            </a:extLst>
          </p:cNvPr>
          <p:cNvPicPr>
            <a:picLocks noGrp="1" noChangeAspect="1"/>
          </p:cNvPicPr>
          <p:nvPr>
            <p:ph idx="1"/>
          </p:nvPr>
        </p:nvPicPr>
        <p:blipFill>
          <a:blip r:embed="rId2"/>
          <a:stretch>
            <a:fillRect/>
          </a:stretch>
        </p:blipFill>
        <p:spPr>
          <a:xfrm>
            <a:off x="827584" y="1268760"/>
            <a:ext cx="7206854" cy="4804569"/>
          </a:xfrm>
          <a:prstGeom prst="rect">
            <a:avLst/>
          </a:prstGeom>
        </p:spPr>
      </p:pic>
      <p:sp>
        <p:nvSpPr>
          <p:cNvPr id="6" name="TextBox 5">
            <a:extLst>
              <a:ext uri="{FF2B5EF4-FFF2-40B4-BE49-F238E27FC236}">
                <a16:creationId xmlns:a16="http://schemas.microsoft.com/office/drawing/2014/main" id="{F290FA9F-EF2D-43AE-9E76-F0EF409B3F3E}"/>
              </a:ext>
            </a:extLst>
          </p:cNvPr>
          <p:cNvSpPr txBox="1"/>
          <p:nvPr/>
        </p:nvSpPr>
        <p:spPr>
          <a:xfrm>
            <a:off x="467544" y="6217345"/>
            <a:ext cx="8208912" cy="369332"/>
          </a:xfrm>
          <a:prstGeom prst="rect">
            <a:avLst/>
          </a:prstGeom>
          <a:noFill/>
        </p:spPr>
        <p:txBody>
          <a:bodyPr wrap="square">
            <a:spAutoFit/>
          </a:bodyPr>
          <a:lstStyle/>
          <a:p>
            <a:r>
              <a:rPr lang="en-US" dirty="0"/>
              <a:t>https://gradcoach.com/wp-content/uploads/research-proposal-definition.png</a:t>
            </a:r>
            <a:endParaRPr lang="ru-RU" dirty="0"/>
          </a:p>
        </p:txBody>
      </p:sp>
    </p:spTree>
    <p:extLst>
      <p:ext uri="{BB962C8B-B14F-4D97-AF65-F5344CB8AC3E}">
        <p14:creationId xmlns:p14="http://schemas.microsoft.com/office/powerpoint/2010/main" val="3528988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8" descr="Люблинская Политехник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10" descr="Люблинская Политехника"/>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2" name="Группа 1"/>
          <p:cNvGrpSpPr/>
          <p:nvPr/>
        </p:nvGrpSpPr>
        <p:grpSpPr>
          <a:xfrm>
            <a:off x="14251" y="20229"/>
            <a:ext cx="1294167" cy="6858000"/>
            <a:chOff x="0" y="0"/>
            <a:chExt cx="1294167" cy="6858000"/>
          </a:xfrm>
        </p:grpSpPr>
        <p:pic>
          <p:nvPicPr>
            <p:cNvPr id="17" name="Picture 2"/>
            <p:cNvPicPr>
              <a:picLocks noChangeAspect="1" noChangeArrowheads="1"/>
            </p:cNvPicPr>
            <p:nvPr/>
          </p:nvPicPr>
          <p:blipFill rotWithShape="1">
            <a:blip r:embed="rId2" cstate="print"/>
            <a:srcRect t="69118" r="81734"/>
            <a:stretch/>
          </p:blipFill>
          <p:spPr bwMode="auto">
            <a:xfrm rot="5400000">
              <a:off x="136511" y="-136511"/>
              <a:ext cx="1021145" cy="1294167"/>
            </a:xfrm>
            <a:prstGeom prst="rect">
              <a:avLst/>
            </a:prstGeom>
            <a:noFill/>
            <a:ln>
              <a:noFill/>
            </a:ln>
          </p:spPr>
        </p:pic>
        <p:pic>
          <p:nvPicPr>
            <p:cNvPr id="18" name="Picture 2"/>
            <p:cNvPicPr>
              <a:picLocks noChangeAspect="1" noChangeArrowheads="1"/>
            </p:cNvPicPr>
            <p:nvPr/>
          </p:nvPicPr>
          <p:blipFill rotWithShape="1">
            <a:blip r:embed="rId2" cstate="print"/>
            <a:srcRect t="69118" r="81734"/>
            <a:stretch/>
          </p:blipFill>
          <p:spPr bwMode="auto">
            <a:xfrm>
              <a:off x="12608" y="5563833"/>
              <a:ext cx="1021145" cy="1294167"/>
            </a:xfrm>
            <a:prstGeom prst="rect">
              <a:avLst/>
            </a:prstGeom>
            <a:noFill/>
            <a:ln>
              <a:noFill/>
            </a:ln>
          </p:spPr>
        </p:pic>
      </p:grpSp>
      <p:sp>
        <p:nvSpPr>
          <p:cNvPr id="9" name="AutoShape 4" descr="Лучшие вузы мира для изучения международных отношений"/>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6" name="Picture 2"/>
          <p:cNvPicPr>
            <a:picLocks noChangeAspect="1" noChangeArrowheads="1"/>
          </p:cNvPicPr>
          <p:nvPr/>
        </p:nvPicPr>
        <p:blipFill>
          <a:blip r:embed="rId3"/>
          <a:srcRect/>
          <a:stretch>
            <a:fillRect/>
          </a:stretch>
        </p:blipFill>
        <p:spPr bwMode="auto">
          <a:xfrm>
            <a:off x="2071670" y="1214422"/>
            <a:ext cx="4941813" cy="5143519"/>
          </a:xfrm>
          <a:prstGeom prst="rect">
            <a:avLst/>
          </a:prstGeom>
          <a:noFill/>
          <a:ln w="9525">
            <a:noFill/>
            <a:miter lim="800000"/>
            <a:headEnd/>
            <a:tailEnd/>
          </a:ln>
          <a:effectLst/>
        </p:spPr>
      </p:pic>
      <p:sp>
        <p:nvSpPr>
          <p:cNvPr id="10" name="Rectangle 2"/>
          <p:cNvSpPr>
            <a:spLocks noGrp="1" noChangeArrowheads="1"/>
          </p:cNvSpPr>
          <p:nvPr>
            <p:ph type="title"/>
          </p:nvPr>
        </p:nvSpPr>
        <p:spPr>
          <a:xfrm>
            <a:off x="1211299" y="142852"/>
            <a:ext cx="6638533" cy="1071570"/>
          </a:xfrm>
        </p:spPr>
        <p:txBody>
          <a:bodyPr>
            <a:noAutofit/>
          </a:bodyPr>
          <a:lstStyle/>
          <a:p>
            <a:pPr algn="ctr" fontAlgn="base">
              <a:spcAft>
                <a:spcPct val="0"/>
              </a:spcAft>
            </a:pPr>
            <a:r>
              <a:rPr lang="en-US" sz="4000" b="1" dirty="0">
                <a:solidFill>
                  <a:srgbClr val="7030A0"/>
                </a:solidFill>
                <a:latin typeface="Times New Roman" pitchFamily="18" charset="0"/>
                <a:ea typeface="+mn-ea"/>
                <a:cs typeface="Times New Roman" pitchFamily="18" charset="0"/>
              </a:rPr>
              <a:t>Structure of  a Research Proposal</a:t>
            </a:r>
          </a:p>
        </p:txBody>
      </p:sp>
      <p:pic>
        <p:nvPicPr>
          <p:cNvPr id="9218" name="Picture 2"/>
          <p:cNvPicPr>
            <a:picLocks noChangeAspect="1" noChangeArrowheads="1"/>
          </p:cNvPicPr>
          <p:nvPr/>
        </p:nvPicPr>
        <p:blipFill>
          <a:blip r:embed="rId4"/>
          <a:srcRect/>
          <a:stretch>
            <a:fillRect/>
          </a:stretch>
        </p:blipFill>
        <p:spPr bwMode="auto">
          <a:xfrm>
            <a:off x="0" y="2357430"/>
            <a:ext cx="2154264" cy="2062520"/>
          </a:xfrm>
          <a:prstGeom prst="rect">
            <a:avLst/>
          </a:prstGeom>
          <a:noFill/>
          <a:ln w="9525">
            <a:noFill/>
            <a:miter lim="800000"/>
            <a:headEnd/>
            <a:tailEnd/>
          </a:ln>
          <a:effectLst/>
        </p:spPr>
      </p:pic>
      <p:pic>
        <p:nvPicPr>
          <p:cNvPr id="13" name="Picture 2"/>
          <p:cNvPicPr>
            <a:picLocks noChangeAspect="1" noChangeArrowheads="1"/>
          </p:cNvPicPr>
          <p:nvPr/>
        </p:nvPicPr>
        <p:blipFill rotWithShape="1">
          <a:blip r:embed="rId5"/>
          <a:srcRect t="69118" r="81734"/>
          <a:stretch/>
        </p:blipFill>
        <p:spPr bwMode="auto">
          <a:xfrm rot="10800000">
            <a:off x="7273100" y="20229"/>
            <a:ext cx="1858933" cy="2355953"/>
          </a:xfrm>
          <a:prstGeom prst="rect">
            <a:avLst/>
          </a:prstGeom>
          <a:noFill/>
          <a:ln>
            <a:noFill/>
          </a:ln>
        </p:spPr>
      </p:pic>
      <p:pic>
        <p:nvPicPr>
          <p:cNvPr id="14" name="Picture 2"/>
          <p:cNvPicPr>
            <a:picLocks noChangeAspect="1" noChangeArrowheads="1"/>
          </p:cNvPicPr>
          <p:nvPr/>
        </p:nvPicPr>
        <p:blipFill rotWithShape="1">
          <a:blip r:embed="rId2" cstate="print"/>
          <a:srcRect t="69118" r="81734"/>
          <a:stretch/>
        </p:blipFill>
        <p:spPr bwMode="auto">
          <a:xfrm rot="16200000">
            <a:off x="7986344" y="5700344"/>
            <a:ext cx="1021145" cy="1294167"/>
          </a:xfrm>
          <a:prstGeom prst="rect">
            <a:avLst/>
          </a:prstGeom>
          <a:noFill/>
          <a:ln>
            <a:noFill/>
          </a:ln>
        </p:spPr>
      </p:pic>
      <p:pic>
        <p:nvPicPr>
          <p:cNvPr id="9222" name="Picture 6"/>
          <p:cNvPicPr>
            <a:picLocks noChangeAspect="1" noChangeArrowheads="1"/>
          </p:cNvPicPr>
          <p:nvPr/>
        </p:nvPicPr>
        <p:blipFill>
          <a:blip r:embed="rId6" cstate="print"/>
          <a:srcRect/>
          <a:stretch>
            <a:fillRect/>
          </a:stretch>
        </p:blipFill>
        <p:spPr bwMode="auto">
          <a:xfrm>
            <a:off x="7215206" y="2500306"/>
            <a:ext cx="1768412" cy="1681155"/>
          </a:xfrm>
          <a:prstGeom prst="rect">
            <a:avLst/>
          </a:prstGeom>
          <a:noFill/>
          <a:ln w="9525">
            <a:noFill/>
            <a:miter lim="800000"/>
            <a:headEnd/>
            <a:tailEnd/>
          </a:ln>
          <a:effectLst/>
        </p:spPr>
      </p:pic>
    </p:spTree>
    <p:extLst>
      <p:ext uri="{BB962C8B-B14F-4D97-AF65-F5344CB8AC3E}">
        <p14:creationId xmlns:p14="http://schemas.microsoft.com/office/powerpoint/2010/main" val="1563353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01887D-F5C8-491F-9DE8-93441AA7B695}"/>
              </a:ext>
            </a:extLst>
          </p:cNvPr>
          <p:cNvSpPr>
            <a:spLocks noGrp="1"/>
          </p:cNvSpPr>
          <p:nvPr>
            <p:ph type="title"/>
          </p:nvPr>
        </p:nvSpPr>
        <p:spPr>
          <a:xfrm>
            <a:off x="2627784" y="351747"/>
            <a:ext cx="2520280" cy="687610"/>
          </a:xfrm>
        </p:spPr>
        <p:txBody>
          <a:bodyPr>
            <a:normAutofit fontScale="90000"/>
          </a:bodyPr>
          <a:lstStyle/>
          <a:p>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r>
              <a:rPr lang="en-US" sz="4400" b="1" dirty="0">
                <a:solidFill>
                  <a:srgbClr val="7030A0"/>
                </a:solidFill>
                <a:latin typeface="Times New Roman" pitchFamily="18" charset="0"/>
                <a:ea typeface="+mn-ea"/>
                <a:cs typeface="Times New Roman" pitchFamily="18" charset="0"/>
              </a:rPr>
              <a:t>Key points</a:t>
            </a:r>
            <a:br>
              <a:rPr lang="ru-RU" sz="1800" dirty="0">
                <a:effectLst/>
                <a:latin typeface="Calibri" panose="020F0502020204030204" pitchFamily="34" charset="0"/>
                <a:ea typeface="Calibri" panose="020F0502020204030204" pitchFamily="34" charset="0"/>
                <a:cs typeface="Times New Roman" panose="02020603050405020304" pitchFamily="18" charset="0"/>
              </a:rPr>
            </a:br>
            <a:endParaRPr lang="ru-RU" dirty="0"/>
          </a:p>
        </p:txBody>
      </p:sp>
      <p:sp>
        <p:nvSpPr>
          <p:cNvPr id="3" name="Объект 2">
            <a:extLst>
              <a:ext uri="{FF2B5EF4-FFF2-40B4-BE49-F238E27FC236}">
                <a16:creationId xmlns:a16="http://schemas.microsoft.com/office/drawing/2014/main" id="{F807B44D-8EF7-423E-B7DF-930C8E7AD74A}"/>
              </a:ext>
            </a:extLst>
          </p:cNvPr>
          <p:cNvSpPr>
            <a:spLocks noGrp="1"/>
          </p:cNvSpPr>
          <p:nvPr>
            <p:ph idx="1"/>
          </p:nvPr>
        </p:nvSpPr>
        <p:spPr>
          <a:xfrm>
            <a:off x="628650" y="1052736"/>
            <a:ext cx="8047806" cy="5328591"/>
          </a:xfrm>
        </p:spPr>
        <p:txBody>
          <a:bodyPr>
            <a:normAutofit fontScale="92500" lnSpcReduction="20000"/>
          </a:bodyPr>
          <a:lstStyle/>
          <a:p>
            <a:r>
              <a:rPr lang="en-US" sz="2400" b="1" dirty="0"/>
              <a:t>Background: </a:t>
            </a:r>
            <a:r>
              <a:rPr lang="en-US" sz="2400" dirty="0"/>
              <a:t>you have to introduce the research topic to your reader and explain why it is </a:t>
            </a:r>
            <a:r>
              <a:rPr lang="en-US" sz="2400" b="1" dirty="0"/>
              <a:t>significant</a:t>
            </a:r>
            <a:r>
              <a:rPr lang="en-US" sz="2400" dirty="0"/>
              <a:t>.</a:t>
            </a:r>
          </a:p>
          <a:p>
            <a:r>
              <a:rPr lang="en-US" sz="2400" dirty="0"/>
              <a:t>Focus here on the </a:t>
            </a:r>
            <a:r>
              <a:rPr lang="en-US" sz="2400" b="1" i="1" dirty="0"/>
              <a:t>dominant trends </a:t>
            </a:r>
            <a:r>
              <a:rPr lang="en-US" sz="2400" dirty="0"/>
              <a:t>and </a:t>
            </a:r>
            <a:r>
              <a:rPr lang="en-US" sz="2400" b="1" i="1" dirty="0"/>
              <a:t>more recent developments </a:t>
            </a:r>
            <a:r>
              <a:rPr lang="en-US" sz="2400" dirty="0"/>
              <a:t>in this field.</a:t>
            </a:r>
          </a:p>
          <a:p>
            <a:r>
              <a:rPr lang="en-US" sz="2400" b="1" dirty="0"/>
              <a:t>Why is this topic significant to you? Why should others be interested in it? </a:t>
            </a:r>
          </a:p>
          <a:p>
            <a:r>
              <a:rPr lang="en-US" sz="2400" b="1" dirty="0"/>
              <a:t>What is a good research question?</a:t>
            </a:r>
          </a:p>
          <a:p>
            <a:r>
              <a:rPr lang="en-US" sz="2400" dirty="0"/>
              <a:t>A good research question should be:</a:t>
            </a:r>
          </a:p>
          <a:p>
            <a:r>
              <a:rPr lang="en-US" sz="2400" b="1" i="1" dirty="0"/>
              <a:t>Relevant:</a:t>
            </a:r>
            <a:r>
              <a:rPr lang="en-US" sz="2400" dirty="0"/>
              <a:t> It must clearly relate to the problems or issues that the project seeks to address.</a:t>
            </a:r>
          </a:p>
          <a:p>
            <a:r>
              <a:rPr lang="en-US" sz="2400" b="1" i="1" dirty="0"/>
              <a:t>Important:</a:t>
            </a:r>
            <a:r>
              <a:rPr lang="en-US" sz="2400" dirty="0"/>
              <a:t> It should address a key problem in the field </a:t>
            </a:r>
          </a:p>
          <a:p>
            <a:r>
              <a:rPr lang="en-US" sz="2400" b="1" i="1" dirty="0"/>
              <a:t>Clear:</a:t>
            </a:r>
            <a:r>
              <a:rPr lang="en-US" sz="2400" dirty="0"/>
              <a:t> It should be expressed using concise language and contain no ambiguity.</a:t>
            </a:r>
          </a:p>
          <a:p>
            <a:r>
              <a:rPr lang="en-US" sz="2400" b="1" i="1" dirty="0"/>
              <a:t>Precise</a:t>
            </a:r>
            <a:r>
              <a:rPr lang="en-US" sz="2400" dirty="0"/>
              <a:t>: What is being investigated should be clearly specified.</a:t>
            </a:r>
          </a:p>
          <a:p>
            <a:r>
              <a:rPr lang="en-US" sz="2400" b="1" i="1" dirty="0"/>
              <a:t>Researchable:</a:t>
            </a:r>
            <a:r>
              <a:rPr lang="en-US" sz="2400" dirty="0"/>
              <a:t> The information and sources required to answer the question must exist and you must be able to access them.</a:t>
            </a:r>
          </a:p>
          <a:p>
            <a:r>
              <a:rPr lang="en-US" sz="2400" dirty="0"/>
              <a:t>Explain the design of your project in a clear and logical way. </a:t>
            </a:r>
          </a:p>
          <a:p>
            <a:endParaRPr lang="ru-RU" dirty="0"/>
          </a:p>
        </p:txBody>
      </p:sp>
    </p:spTree>
    <p:extLst>
      <p:ext uri="{BB962C8B-B14F-4D97-AF65-F5344CB8AC3E}">
        <p14:creationId xmlns:p14="http://schemas.microsoft.com/office/powerpoint/2010/main" val="3253644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8" descr="Люблинская Политехник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10" descr="Люблинская Политехника"/>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2" name="Группа 1"/>
          <p:cNvGrpSpPr/>
          <p:nvPr/>
        </p:nvGrpSpPr>
        <p:grpSpPr>
          <a:xfrm>
            <a:off x="14251" y="20229"/>
            <a:ext cx="9117782" cy="6858000"/>
            <a:chOff x="0" y="0"/>
            <a:chExt cx="9117782" cy="6858000"/>
          </a:xfrm>
        </p:grpSpPr>
        <p:pic>
          <p:nvPicPr>
            <p:cNvPr id="23" name="Picture 2"/>
            <p:cNvPicPr>
              <a:picLocks noChangeAspect="1" noChangeArrowheads="1"/>
            </p:cNvPicPr>
            <p:nvPr/>
          </p:nvPicPr>
          <p:blipFill rotWithShape="1">
            <a:blip r:embed="rId2"/>
            <a:srcRect t="69118" r="81734"/>
            <a:stretch/>
          </p:blipFill>
          <p:spPr bwMode="auto">
            <a:xfrm rot="10800000">
              <a:off x="7258849" y="0"/>
              <a:ext cx="1858933" cy="2355953"/>
            </a:xfrm>
            <a:prstGeom prst="rect">
              <a:avLst/>
            </a:prstGeom>
            <a:noFill/>
            <a:ln>
              <a:noFill/>
            </a:ln>
          </p:spPr>
        </p:pic>
        <p:pic>
          <p:nvPicPr>
            <p:cNvPr id="17" name="Picture 2"/>
            <p:cNvPicPr>
              <a:picLocks noChangeAspect="1" noChangeArrowheads="1"/>
            </p:cNvPicPr>
            <p:nvPr/>
          </p:nvPicPr>
          <p:blipFill rotWithShape="1">
            <a:blip r:embed="rId3" cstate="print"/>
            <a:srcRect t="69118" r="81734"/>
            <a:stretch/>
          </p:blipFill>
          <p:spPr bwMode="auto">
            <a:xfrm rot="5400000">
              <a:off x="136511" y="-136511"/>
              <a:ext cx="1021145" cy="1294167"/>
            </a:xfrm>
            <a:prstGeom prst="rect">
              <a:avLst/>
            </a:prstGeom>
            <a:noFill/>
            <a:ln>
              <a:noFill/>
            </a:ln>
          </p:spPr>
        </p:pic>
        <p:pic>
          <p:nvPicPr>
            <p:cNvPr id="18" name="Picture 2"/>
            <p:cNvPicPr>
              <a:picLocks noChangeAspect="1" noChangeArrowheads="1"/>
            </p:cNvPicPr>
            <p:nvPr/>
          </p:nvPicPr>
          <p:blipFill rotWithShape="1">
            <a:blip r:embed="rId3" cstate="print"/>
            <a:srcRect t="69118" r="81734"/>
            <a:stretch/>
          </p:blipFill>
          <p:spPr bwMode="auto">
            <a:xfrm>
              <a:off x="12608" y="5563833"/>
              <a:ext cx="1021145" cy="1294167"/>
            </a:xfrm>
            <a:prstGeom prst="rect">
              <a:avLst/>
            </a:prstGeom>
            <a:noFill/>
            <a:ln>
              <a:noFill/>
            </a:ln>
          </p:spPr>
        </p:pic>
      </p:grpSp>
      <p:sp>
        <p:nvSpPr>
          <p:cNvPr id="9" name="AutoShape 4" descr="Лучшие вузы мира для изучения международных отношений"/>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1266" name="Picture 2"/>
          <p:cNvPicPr>
            <a:picLocks noChangeAspect="1" noChangeArrowheads="1"/>
          </p:cNvPicPr>
          <p:nvPr/>
        </p:nvPicPr>
        <p:blipFill>
          <a:blip r:embed="rId4"/>
          <a:srcRect/>
          <a:stretch>
            <a:fillRect/>
          </a:stretch>
        </p:blipFill>
        <p:spPr bwMode="auto">
          <a:xfrm>
            <a:off x="2214546" y="928670"/>
            <a:ext cx="5024280" cy="5595953"/>
          </a:xfrm>
          <a:prstGeom prst="rect">
            <a:avLst/>
          </a:prstGeom>
          <a:noFill/>
          <a:ln w="9525">
            <a:noFill/>
            <a:miter lim="800000"/>
            <a:headEnd/>
            <a:tailEnd/>
          </a:ln>
          <a:effectLst/>
        </p:spPr>
      </p:pic>
      <p:pic>
        <p:nvPicPr>
          <p:cNvPr id="11267" name="Picture 3"/>
          <p:cNvPicPr>
            <a:picLocks noChangeAspect="1" noChangeArrowheads="1"/>
          </p:cNvPicPr>
          <p:nvPr/>
        </p:nvPicPr>
        <p:blipFill>
          <a:blip r:embed="rId5"/>
          <a:srcRect/>
          <a:stretch>
            <a:fillRect/>
          </a:stretch>
        </p:blipFill>
        <p:spPr bwMode="auto">
          <a:xfrm>
            <a:off x="2143108" y="285728"/>
            <a:ext cx="5267325" cy="419100"/>
          </a:xfrm>
          <a:prstGeom prst="rect">
            <a:avLst/>
          </a:prstGeom>
          <a:noFill/>
          <a:ln w="9525">
            <a:noFill/>
            <a:miter lim="800000"/>
            <a:headEnd/>
            <a:tailEnd/>
          </a:ln>
          <a:effectLst/>
        </p:spPr>
      </p:pic>
    </p:spTree>
    <p:extLst>
      <p:ext uri="{BB962C8B-B14F-4D97-AF65-F5344CB8AC3E}">
        <p14:creationId xmlns:p14="http://schemas.microsoft.com/office/powerpoint/2010/main" val="1563353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8" descr="Люблинская Политехник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10" descr="Люблинская Политехника"/>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2" name="Группа 1"/>
          <p:cNvGrpSpPr/>
          <p:nvPr/>
        </p:nvGrpSpPr>
        <p:grpSpPr>
          <a:xfrm>
            <a:off x="14251" y="20229"/>
            <a:ext cx="9117782" cy="6858000"/>
            <a:chOff x="0" y="0"/>
            <a:chExt cx="9117782" cy="6858000"/>
          </a:xfrm>
        </p:grpSpPr>
        <p:pic>
          <p:nvPicPr>
            <p:cNvPr id="23" name="Picture 2"/>
            <p:cNvPicPr>
              <a:picLocks noChangeAspect="1" noChangeArrowheads="1"/>
            </p:cNvPicPr>
            <p:nvPr/>
          </p:nvPicPr>
          <p:blipFill rotWithShape="1">
            <a:blip r:embed="rId2"/>
            <a:srcRect t="69118" r="81734"/>
            <a:stretch/>
          </p:blipFill>
          <p:spPr bwMode="auto">
            <a:xfrm rot="10800000">
              <a:off x="7258849" y="0"/>
              <a:ext cx="1858933" cy="2355953"/>
            </a:xfrm>
            <a:prstGeom prst="rect">
              <a:avLst/>
            </a:prstGeom>
            <a:noFill/>
            <a:ln>
              <a:noFill/>
            </a:ln>
          </p:spPr>
        </p:pic>
        <p:pic>
          <p:nvPicPr>
            <p:cNvPr id="17" name="Picture 2"/>
            <p:cNvPicPr>
              <a:picLocks noChangeAspect="1" noChangeArrowheads="1"/>
            </p:cNvPicPr>
            <p:nvPr/>
          </p:nvPicPr>
          <p:blipFill rotWithShape="1">
            <a:blip r:embed="rId3" cstate="print"/>
            <a:srcRect t="69118" r="81734"/>
            <a:stretch/>
          </p:blipFill>
          <p:spPr bwMode="auto">
            <a:xfrm rot="5400000">
              <a:off x="136511" y="-136511"/>
              <a:ext cx="1021145" cy="1294167"/>
            </a:xfrm>
            <a:prstGeom prst="rect">
              <a:avLst/>
            </a:prstGeom>
            <a:noFill/>
            <a:ln>
              <a:noFill/>
            </a:ln>
          </p:spPr>
        </p:pic>
        <p:pic>
          <p:nvPicPr>
            <p:cNvPr id="18" name="Picture 2"/>
            <p:cNvPicPr>
              <a:picLocks noChangeAspect="1" noChangeArrowheads="1"/>
            </p:cNvPicPr>
            <p:nvPr/>
          </p:nvPicPr>
          <p:blipFill rotWithShape="1">
            <a:blip r:embed="rId3" cstate="print"/>
            <a:srcRect t="69118" r="81734"/>
            <a:stretch/>
          </p:blipFill>
          <p:spPr bwMode="auto">
            <a:xfrm>
              <a:off x="12608" y="5563833"/>
              <a:ext cx="1021145" cy="1294167"/>
            </a:xfrm>
            <a:prstGeom prst="rect">
              <a:avLst/>
            </a:prstGeom>
            <a:noFill/>
            <a:ln>
              <a:noFill/>
            </a:ln>
          </p:spPr>
        </p:pic>
      </p:grpSp>
      <p:sp>
        <p:nvSpPr>
          <p:cNvPr id="9" name="AutoShape 4" descr="Лучшие вузы мира для изучения международных отношений"/>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Прямоугольник 10"/>
          <p:cNvSpPr/>
          <p:nvPr/>
        </p:nvSpPr>
        <p:spPr>
          <a:xfrm>
            <a:off x="612775" y="1171969"/>
            <a:ext cx="8143964" cy="2246769"/>
          </a:xfrm>
          <a:prstGeom prst="rect">
            <a:avLst/>
          </a:prstGeom>
        </p:spPr>
        <p:txBody>
          <a:bodyPr wrap="square">
            <a:spAutoFit/>
          </a:bodyPr>
          <a:lstStyle/>
          <a:p>
            <a:pPr>
              <a:buFont typeface="Wingdings" pitchFamily="2" charset="2"/>
              <a:buChar char="Ø"/>
            </a:pPr>
            <a:r>
              <a:rPr lang="en-US" sz="2800" dirty="0">
                <a:latin typeface="Times New Roman" pitchFamily="18" charset="0"/>
                <a:cs typeface="Times New Roman" pitchFamily="18" charset="0"/>
              </a:rPr>
              <a:t>you are able to identify the genre of the research proposal</a:t>
            </a:r>
            <a:endParaRPr lang="ru-RU" sz="2800" dirty="0">
              <a:latin typeface="Times New Roman" pitchFamily="18" charset="0"/>
              <a:cs typeface="Times New Roman" pitchFamily="18" charset="0"/>
            </a:endParaRPr>
          </a:p>
          <a:p>
            <a:pPr>
              <a:buFont typeface="Wingdings" pitchFamily="2" charset="2"/>
              <a:buChar char="Ø"/>
            </a:pPr>
            <a:r>
              <a:rPr lang="en-US" sz="2800" dirty="0">
                <a:latin typeface="Times New Roman" pitchFamily="18" charset="0"/>
                <a:cs typeface="Times New Roman" pitchFamily="18" charset="0"/>
              </a:rPr>
              <a:t>you are able to explain the purpose and structure of the research proposal</a:t>
            </a:r>
          </a:p>
          <a:p>
            <a:pPr>
              <a:buFont typeface="Wingdings" pitchFamily="2" charset="2"/>
              <a:buChar char="Ø"/>
            </a:pPr>
            <a:endParaRPr lang="ru-RU" sz="2800" dirty="0">
              <a:latin typeface="Times New Roman" pitchFamily="18" charset="0"/>
              <a:cs typeface="Times New Roman" pitchFamily="18" charset="0"/>
            </a:endParaRPr>
          </a:p>
        </p:txBody>
      </p:sp>
      <p:sp>
        <p:nvSpPr>
          <p:cNvPr id="14" name="object 3"/>
          <p:cNvSpPr txBox="1">
            <a:spLocks noGrp="1"/>
          </p:cNvSpPr>
          <p:nvPr>
            <p:ph type="title"/>
          </p:nvPr>
        </p:nvSpPr>
        <p:spPr>
          <a:xfrm>
            <a:off x="661334" y="501035"/>
            <a:ext cx="7756782" cy="456663"/>
          </a:xfrm>
          <a:prstGeom prst="rect">
            <a:avLst/>
          </a:prstGeom>
        </p:spPr>
        <p:txBody>
          <a:bodyPr vert="horz" wrap="square" lIns="0" tIns="13335" rIns="0" bIns="0" rtlCol="0">
            <a:spAutoFit/>
          </a:bodyPr>
          <a:lstStyle/>
          <a:p>
            <a:pPr algn="ctr"/>
            <a:r>
              <a:rPr lang="en-US" altLang="ru-RU" sz="3200" b="1" dirty="0">
                <a:solidFill>
                  <a:srgbClr val="7030A0"/>
                </a:solidFill>
                <a:latin typeface="Times New Roman" pitchFamily="18" charset="0"/>
                <a:cs typeface="Times New Roman" pitchFamily="18" charset="0"/>
              </a:rPr>
              <a:t>Learning Outcomes</a:t>
            </a:r>
            <a:endParaRPr lang="ru-RU" sz="3200" b="1" dirty="0">
              <a:solidFill>
                <a:srgbClr val="7030A0"/>
              </a:solidFill>
              <a:latin typeface="Times New Roman" pitchFamily="18" charset="0"/>
              <a:cs typeface="Times New Roman" pitchFamily="18" charset="0"/>
            </a:endParaRPr>
          </a:p>
        </p:txBody>
      </p:sp>
      <p:pic>
        <p:nvPicPr>
          <p:cNvPr id="12290" name="Picture 2"/>
          <p:cNvPicPr>
            <a:picLocks noChangeAspect="1" noChangeArrowheads="1"/>
          </p:cNvPicPr>
          <p:nvPr/>
        </p:nvPicPr>
        <p:blipFill>
          <a:blip r:embed="rId4"/>
          <a:srcRect/>
          <a:stretch>
            <a:fillRect/>
          </a:stretch>
        </p:blipFill>
        <p:spPr bwMode="auto">
          <a:xfrm>
            <a:off x="2483768" y="3226624"/>
            <a:ext cx="5128090" cy="3143272"/>
          </a:xfrm>
          <a:prstGeom prst="rect">
            <a:avLst/>
          </a:prstGeom>
          <a:noFill/>
          <a:ln w="9525">
            <a:noFill/>
            <a:miter lim="800000"/>
            <a:headEnd/>
            <a:tailEnd/>
          </a:ln>
          <a:effectLst/>
        </p:spPr>
      </p:pic>
    </p:spTree>
    <p:extLst>
      <p:ext uri="{BB962C8B-B14F-4D97-AF65-F5344CB8AC3E}">
        <p14:creationId xmlns:p14="http://schemas.microsoft.com/office/powerpoint/2010/main" val="1563353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8" descr="Люблинская Политехник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10" descr="Люблинская Политехника"/>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2" name="Группа 1"/>
          <p:cNvGrpSpPr/>
          <p:nvPr/>
        </p:nvGrpSpPr>
        <p:grpSpPr>
          <a:xfrm>
            <a:off x="14251" y="20229"/>
            <a:ext cx="9117782" cy="6858000"/>
            <a:chOff x="0" y="0"/>
            <a:chExt cx="9117782" cy="6858000"/>
          </a:xfrm>
        </p:grpSpPr>
        <p:pic>
          <p:nvPicPr>
            <p:cNvPr id="23" name="Picture 2"/>
            <p:cNvPicPr>
              <a:picLocks noChangeAspect="1" noChangeArrowheads="1"/>
            </p:cNvPicPr>
            <p:nvPr/>
          </p:nvPicPr>
          <p:blipFill rotWithShape="1">
            <a:blip r:embed="rId2"/>
            <a:srcRect t="69118" r="81734"/>
            <a:stretch/>
          </p:blipFill>
          <p:spPr bwMode="auto">
            <a:xfrm rot="10800000">
              <a:off x="7258849" y="0"/>
              <a:ext cx="1858933" cy="2355953"/>
            </a:xfrm>
            <a:prstGeom prst="rect">
              <a:avLst/>
            </a:prstGeom>
            <a:noFill/>
            <a:ln>
              <a:noFill/>
            </a:ln>
          </p:spPr>
        </p:pic>
        <p:pic>
          <p:nvPicPr>
            <p:cNvPr id="17" name="Picture 2"/>
            <p:cNvPicPr>
              <a:picLocks noChangeAspect="1" noChangeArrowheads="1"/>
            </p:cNvPicPr>
            <p:nvPr/>
          </p:nvPicPr>
          <p:blipFill rotWithShape="1">
            <a:blip r:embed="rId3" cstate="print"/>
            <a:srcRect t="69118" r="81734"/>
            <a:stretch/>
          </p:blipFill>
          <p:spPr bwMode="auto">
            <a:xfrm rot="5400000">
              <a:off x="136511" y="-136511"/>
              <a:ext cx="1021145" cy="1294167"/>
            </a:xfrm>
            <a:prstGeom prst="rect">
              <a:avLst/>
            </a:prstGeom>
            <a:noFill/>
            <a:ln>
              <a:noFill/>
            </a:ln>
          </p:spPr>
        </p:pic>
        <p:pic>
          <p:nvPicPr>
            <p:cNvPr id="18" name="Picture 2"/>
            <p:cNvPicPr>
              <a:picLocks noChangeAspect="1" noChangeArrowheads="1"/>
            </p:cNvPicPr>
            <p:nvPr/>
          </p:nvPicPr>
          <p:blipFill rotWithShape="1">
            <a:blip r:embed="rId3" cstate="print"/>
            <a:srcRect t="69118" r="81734"/>
            <a:stretch/>
          </p:blipFill>
          <p:spPr bwMode="auto">
            <a:xfrm>
              <a:off x="12608" y="5563833"/>
              <a:ext cx="1021145" cy="1294167"/>
            </a:xfrm>
            <a:prstGeom prst="rect">
              <a:avLst/>
            </a:prstGeom>
            <a:noFill/>
            <a:ln>
              <a:noFill/>
            </a:ln>
          </p:spPr>
        </p:pic>
      </p:grpSp>
      <p:sp>
        <p:nvSpPr>
          <p:cNvPr id="9" name="AutoShape 4" descr="Лучшие вузы мира для изучения международных отношений"/>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Прямоугольник 9"/>
          <p:cNvSpPr/>
          <p:nvPr/>
        </p:nvSpPr>
        <p:spPr>
          <a:xfrm>
            <a:off x="3918616" y="3244334"/>
            <a:ext cx="1306768" cy="369332"/>
          </a:xfrm>
          <a:prstGeom prst="rect">
            <a:avLst/>
          </a:prstGeom>
        </p:spPr>
        <p:txBody>
          <a:bodyPr wrap="none">
            <a:spAutoFit/>
          </a:bodyPr>
          <a:lstStyle/>
          <a:p>
            <a:r>
              <a:rPr lang="en-US" spc="-5" dirty="0">
                <a:solidFill>
                  <a:srgbClr val="FFFFFF"/>
                </a:solidFill>
                <a:latin typeface="Arial MT"/>
                <a:cs typeface="Arial MT"/>
              </a:rPr>
              <a:t>Reference:</a:t>
            </a:r>
            <a:endParaRPr lang="ru-RU" dirty="0"/>
          </a:p>
        </p:txBody>
      </p:sp>
      <p:sp>
        <p:nvSpPr>
          <p:cNvPr id="13" name="object 2"/>
          <p:cNvSpPr txBox="1"/>
          <p:nvPr/>
        </p:nvSpPr>
        <p:spPr>
          <a:xfrm>
            <a:off x="765175" y="790826"/>
            <a:ext cx="8378825" cy="5832815"/>
          </a:xfrm>
          <a:prstGeom prst="rect">
            <a:avLst/>
          </a:prstGeom>
        </p:spPr>
        <p:txBody>
          <a:bodyPr vert="horz" wrap="square" lIns="0" tIns="12065" rIns="0" bIns="0" rtlCol="0">
            <a:spAutoFit/>
          </a:bodyPr>
          <a:lstStyle/>
          <a:p>
            <a:pPr marL="469900" marR="2239645" indent="-457200" algn="just">
              <a:lnSpc>
                <a:spcPct val="120100"/>
              </a:lnSpc>
              <a:spcBef>
                <a:spcPts val="95"/>
              </a:spcBef>
              <a:buFont typeface="+mj-lt"/>
              <a:buAutoNum type="arabicPeriod"/>
            </a:pPr>
            <a:r>
              <a:rPr lang="en-US" sz="2000" spc="-114" dirty="0">
                <a:latin typeface="Times New Roman" pitchFamily="18" charset="0"/>
                <a:cs typeface="Times New Roman" pitchFamily="18" charset="0"/>
                <a:hlinkClick r:id="rId4"/>
              </a:rPr>
              <a:t> </a:t>
            </a:r>
            <a:r>
              <a:rPr lang="en-US" spc="-114" dirty="0">
                <a:latin typeface="Times New Roman" pitchFamily="18" charset="0"/>
                <a:cs typeface="Times New Roman" pitchFamily="18" charset="0"/>
                <a:hlinkClick r:id="rId4"/>
              </a:rPr>
              <a:t>"Research proposal". BusinessDictionary.com. Retrieved 21 June 2016</a:t>
            </a:r>
          </a:p>
          <a:p>
            <a:pPr marL="469900" marR="2239645" indent="-457200" algn="just">
              <a:lnSpc>
                <a:spcPct val="120100"/>
              </a:lnSpc>
              <a:spcBef>
                <a:spcPts val="95"/>
              </a:spcBef>
              <a:buFont typeface="+mj-lt"/>
              <a:buAutoNum type="arabicPeriod"/>
            </a:pPr>
            <a:r>
              <a:rPr lang="en-US" spc="-114" dirty="0">
                <a:latin typeface="Times New Roman" pitchFamily="18" charset="0"/>
                <a:cs typeface="Times New Roman" pitchFamily="18" charset="0"/>
                <a:hlinkClick r:id="rId4"/>
              </a:rPr>
              <a:t>Wong, Paul T. P. "How to Write a Research Proposal". International Network on Personal Meaning. Retrieved 21 June 2016.</a:t>
            </a:r>
          </a:p>
          <a:p>
            <a:pPr marL="469900" marR="2239645" indent="-457200" algn="just">
              <a:lnSpc>
                <a:spcPct val="120100"/>
              </a:lnSpc>
              <a:spcBef>
                <a:spcPts val="95"/>
              </a:spcBef>
              <a:buFont typeface="+mj-lt"/>
              <a:buAutoNum type="arabicPeriod"/>
            </a:pPr>
            <a:r>
              <a:rPr lang="en-US" spc="-114" dirty="0">
                <a:latin typeface="Times New Roman" pitchFamily="18" charset="0"/>
                <a:cs typeface="Times New Roman" pitchFamily="18" charset="0"/>
                <a:hlinkClick r:id="rId4"/>
              </a:rPr>
              <a:t>Yousaf, Saeed T. P. "</a:t>
            </a:r>
            <a:r>
              <a:rPr lang="en-US" spc="-114" dirty="0" err="1">
                <a:latin typeface="Times New Roman" pitchFamily="18" charset="0"/>
                <a:cs typeface="Times New Roman" pitchFamily="18" charset="0"/>
                <a:hlinkClick r:id="rId4"/>
              </a:rPr>
              <a:t>Keypoints</a:t>
            </a:r>
            <a:r>
              <a:rPr lang="en-US" spc="-114" dirty="0">
                <a:latin typeface="Times New Roman" pitchFamily="18" charset="0"/>
                <a:cs typeface="Times New Roman" pitchFamily="18" charset="0"/>
                <a:hlinkClick r:id="rId4"/>
              </a:rPr>
              <a:t> of a Research Proposal". Scholarshipfellow.com. Retrieved 7 January 2018.</a:t>
            </a:r>
          </a:p>
          <a:p>
            <a:pPr marL="469900" marR="2239645" indent="-457200" algn="just">
              <a:lnSpc>
                <a:spcPct val="120100"/>
              </a:lnSpc>
              <a:spcBef>
                <a:spcPts val="95"/>
              </a:spcBef>
              <a:buFont typeface="+mj-lt"/>
              <a:buAutoNum type="arabicPeriod"/>
            </a:pPr>
            <a:r>
              <a:rPr lang="en-US" spc="-114" dirty="0">
                <a:latin typeface="Times New Roman" pitchFamily="18" charset="0"/>
                <a:cs typeface="Times New Roman" pitchFamily="18" charset="0"/>
                <a:hlinkClick r:id="rId4"/>
              </a:rPr>
              <a:t>What (Exactly) Is A Research Proposal? A Plain-Language Definition &amp; Explanation (With Examples) By: Derek Jansen (MBA) | June 2020 https://gradcoach.com/what-is-a-research-proposal-dissertation-thesis/</a:t>
            </a:r>
          </a:p>
          <a:p>
            <a:pPr marL="469900" marR="2239645" indent="-457200" algn="just">
              <a:lnSpc>
                <a:spcPct val="120100"/>
              </a:lnSpc>
              <a:spcBef>
                <a:spcPts val="95"/>
              </a:spcBef>
              <a:buFont typeface="+mj-lt"/>
              <a:buAutoNum type="arabicPeriod"/>
            </a:pPr>
            <a:r>
              <a:rPr lang="en-US" spc="-114" dirty="0">
                <a:latin typeface="Times New Roman" pitchFamily="18" charset="0"/>
                <a:cs typeface="Times New Roman" pitchFamily="18" charset="0"/>
                <a:hlinkClick r:id="rId4"/>
              </a:rPr>
              <a:t> "How to Write Academic Research Proposal". A Jonson </a:t>
            </a:r>
            <a:r>
              <a:rPr lang="en-US" spc="-114" dirty="0" err="1">
                <a:latin typeface="Times New Roman" pitchFamily="18" charset="0"/>
                <a:cs typeface="Times New Roman" pitchFamily="18" charset="0"/>
                <a:hlinkClick r:id="rId4"/>
              </a:rPr>
              <a:t>Hillviews</a:t>
            </a:r>
            <a:r>
              <a:rPr lang="en-US" spc="-114" dirty="0">
                <a:latin typeface="Times New Roman" pitchFamily="18" charset="0"/>
                <a:cs typeface="Times New Roman" pitchFamily="18" charset="0"/>
                <a:hlinkClick r:id="rId4"/>
              </a:rPr>
              <a:t> Magazine Editor. Retrieved 20 December 2018.</a:t>
            </a:r>
          </a:p>
          <a:p>
            <a:pPr marL="469900" marR="2239645" indent="-457200" algn="just">
              <a:lnSpc>
                <a:spcPct val="120100"/>
              </a:lnSpc>
              <a:spcBef>
                <a:spcPts val="95"/>
              </a:spcBef>
              <a:buFont typeface="+mj-lt"/>
              <a:buAutoNum type="arabicPeriod"/>
            </a:pPr>
            <a:r>
              <a:rPr lang="en-US" spc="-114" dirty="0">
                <a:latin typeface="Times New Roman" pitchFamily="18" charset="0"/>
                <a:cs typeface="Times New Roman" pitchFamily="18" charset="0"/>
                <a:hlinkClick r:id="rId4"/>
              </a:rPr>
              <a:t>"Writing a Research Proposal". University of Illinois at Urbana-Champaign. Retrieved 21 June 2016.</a:t>
            </a:r>
          </a:p>
          <a:p>
            <a:pPr marL="469900" marR="2239645" indent="-457200" algn="just">
              <a:lnSpc>
                <a:spcPct val="120100"/>
              </a:lnSpc>
              <a:spcBef>
                <a:spcPts val="95"/>
              </a:spcBef>
              <a:buFont typeface="+mj-lt"/>
              <a:buAutoNum type="arabicPeriod"/>
            </a:pPr>
            <a:r>
              <a:rPr lang="en-US" spc="-114" dirty="0">
                <a:latin typeface="Times New Roman" pitchFamily="18" charset="0"/>
                <a:cs typeface="Times New Roman" pitchFamily="18" charset="0"/>
                <a:hlinkClick r:id="rId5"/>
              </a:rPr>
              <a:t>https://www.questionpro.com/blog/what-is-research/</a:t>
            </a:r>
            <a:endParaRPr lang="en-US" spc="-114" dirty="0">
              <a:latin typeface="Times New Roman" pitchFamily="18" charset="0"/>
              <a:cs typeface="Times New Roman" pitchFamily="18" charset="0"/>
            </a:endParaRPr>
          </a:p>
          <a:p>
            <a:pPr marL="469900" marR="2239645" indent="-457200" algn="just">
              <a:lnSpc>
                <a:spcPct val="120100"/>
              </a:lnSpc>
              <a:spcBef>
                <a:spcPts val="95"/>
              </a:spcBef>
              <a:buFont typeface="+mj-lt"/>
              <a:buAutoNum type="arabicPeriod"/>
            </a:pPr>
            <a:r>
              <a:rPr lang="en-US" spc="-114" dirty="0">
                <a:latin typeface="Times New Roman" pitchFamily="18" charset="0"/>
                <a:cs typeface="Times New Roman" pitchFamily="18" charset="0"/>
                <a:hlinkClick r:id="rId6"/>
              </a:rPr>
              <a:t>https://en.wikipedia.org/wiki/Research_proposal</a:t>
            </a:r>
            <a:endParaRPr lang="en-US" spc="-114" dirty="0">
              <a:latin typeface="Times New Roman" pitchFamily="18" charset="0"/>
              <a:cs typeface="Times New Roman" pitchFamily="18" charset="0"/>
            </a:endParaRPr>
          </a:p>
          <a:p>
            <a:pPr marL="469900" marR="2239645" indent="-457200" algn="just">
              <a:lnSpc>
                <a:spcPct val="120100"/>
              </a:lnSpc>
              <a:spcBef>
                <a:spcPts val="95"/>
              </a:spcBef>
              <a:buFont typeface="+mj-lt"/>
              <a:buAutoNum type="arabicPeriod"/>
            </a:pPr>
            <a:r>
              <a:rPr lang="en-US" spc="-114" dirty="0">
                <a:latin typeface="Times New Roman" pitchFamily="18" charset="0"/>
                <a:cs typeface="Times New Roman" pitchFamily="18" charset="0"/>
                <a:hlinkClick r:id="rId7"/>
              </a:rPr>
              <a:t>https://www.ahrq.gov/funding/process/grant-app-basics/esstplan.html</a:t>
            </a:r>
            <a:endParaRPr lang="en-US" spc="-114" dirty="0">
              <a:latin typeface="Times New Roman" pitchFamily="18" charset="0"/>
              <a:cs typeface="Times New Roman" pitchFamily="18" charset="0"/>
            </a:endParaRPr>
          </a:p>
          <a:p>
            <a:pPr marL="469900" marR="2239645" indent="-457200" algn="just">
              <a:lnSpc>
                <a:spcPct val="120100"/>
              </a:lnSpc>
              <a:spcBef>
                <a:spcPts val="95"/>
              </a:spcBef>
              <a:buFont typeface="+mj-lt"/>
              <a:buAutoNum type="arabicPeriod"/>
            </a:pPr>
            <a:r>
              <a:rPr lang="en-US" spc="-114" dirty="0">
                <a:latin typeface="Times New Roman" pitchFamily="18" charset="0"/>
                <a:cs typeface="Times New Roman" pitchFamily="18" charset="0"/>
                <a:hlinkClick r:id="rId8"/>
              </a:rPr>
              <a:t>https://www.slideshare.net/mehwishshahid73/research-plan-31631062</a:t>
            </a:r>
            <a:endParaRPr lang="en-US" spc="-114" dirty="0">
              <a:latin typeface="Times New Roman" pitchFamily="18" charset="0"/>
              <a:cs typeface="Times New Roman" pitchFamily="18" charset="0"/>
            </a:endParaRPr>
          </a:p>
          <a:p>
            <a:pPr marL="469900" marR="2239645" indent="-457200">
              <a:lnSpc>
                <a:spcPct val="120100"/>
              </a:lnSpc>
              <a:spcBef>
                <a:spcPts val="95"/>
              </a:spcBef>
              <a:buFont typeface="+mj-lt"/>
              <a:buAutoNum type="arabicPeriod"/>
            </a:pPr>
            <a:endParaRPr lang="en-US" sz="2000" spc="-114" dirty="0">
              <a:latin typeface="Times New Roman" pitchFamily="18" charset="0"/>
              <a:cs typeface="Times New Roman" pitchFamily="18" charset="0"/>
            </a:endParaRPr>
          </a:p>
        </p:txBody>
      </p:sp>
      <p:sp>
        <p:nvSpPr>
          <p:cNvPr id="15" name="object 3"/>
          <p:cNvSpPr txBox="1">
            <a:spLocks noGrp="1"/>
          </p:cNvSpPr>
          <p:nvPr>
            <p:ph type="title"/>
          </p:nvPr>
        </p:nvSpPr>
        <p:spPr>
          <a:xfrm>
            <a:off x="593562" y="121796"/>
            <a:ext cx="7756782" cy="567463"/>
          </a:xfrm>
          <a:prstGeom prst="rect">
            <a:avLst/>
          </a:prstGeom>
        </p:spPr>
        <p:txBody>
          <a:bodyPr vert="horz" wrap="square" lIns="0" tIns="13335" rIns="0" bIns="0" rtlCol="0">
            <a:spAutoFit/>
          </a:bodyPr>
          <a:lstStyle/>
          <a:p>
            <a:pPr algn="ctr"/>
            <a:r>
              <a:rPr lang="en-US" sz="4000" b="1" spc="-5" dirty="0">
                <a:solidFill>
                  <a:srgbClr val="7030A0"/>
                </a:solidFill>
                <a:latin typeface="Times New Roman" pitchFamily="18" charset="0"/>
                <a:cs typeface="Times New Roman" pitchFamily="18" charset="0"/>
              </a:rPr>
              <a:t>References:</a:t>
            </a:r>
            <a:endParaRPr lang="ru-RU" sz="4000" b="1" dirty="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1563353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8" descr="Люблинская Политехник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10" descr="Люблинская Политехника"/>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2" name="Группа 1"/>
          <p:cNvGrpSpPr/>
          <p:nvPr/>
        </p:nvGrpSpPr>
        <p:grpSpPr>
          <a:xfrm>
            <a:off x="14251" y="20229"/>
            <a:ext cx="9117782" cy="6858000"/>
            <a:chOff x="0" y="0"/>
            <a:chExt cx="9117782" cy="6858000"/>
          </a:xfrm>
        </p:grpSpPr>
        <p:pic>
          <p:nvPicPr>
            <p:cNvPr id="23" name="Picture 2"/>
            <p:cNvPicPr>
              <a:picLocks noChangeAspect="1" noChangeArrowheads="1"/>
            </p:cNvPicPr>
            <p:nvPr/>
          </p:nvPicPr>
          <p:blipFill rotWithShape="1">
            <a:blip r:embed="rId2"/>
            <a:srcRect t="69118" r="81734"/>
            <a:stretch/>
          </p:blipFill>
          <p:spPr bwMode="auto">
            <a:xfrm rot="10800000">
              <a:off x="7258849" y="0"/>
              <a:ext cx="1858933" cy="2355953"/>
            </a:xfrm>
            <a:prstGeom prst="rect">
              <a:avLst/>
            </a:prstGeom>
            <a:noFill/>
            <a:ln>
              <a:noFill/>
            </a:ln>
          </p:spPr>
        </p:pic>
        <p:pic>
          <p:nvPicPr>
            <p:cNvPr id="17" name="Picture 2"/>
            <p:cNvPicPr>
              <a:picLocks noChangeAspect="1" noChangeArrowheads="1"/>
            </p:cNvPicPr>
            <p:nvPr/>
          </p:nvPicPr>
          <p:blipFill rotWithShape="1">
            <a:blip r:embed="rId3" cstate="print"/>
            <a:srcRect t="69118" r="81734"/>
            <a:stretch/>
          </p:blipFill>
          <p:spPr bwMode="auto">
            <a:xfrm rot="5400000">
              <a:off x="136511" y="-136511"/>
              <a:ext cx="1021145" cy="1294167"/>
            </a:xfrm>
            <a:prstGeom prst="rect">
              <a:avLst/>
            </a:prstGeom>
            <a:noFill/>
            <a:ln>
              <a:noFill/>
            </a:ln>
          </p:spPr>
        </p:pic>
        <p:pic>
          <p:nvPicPr>
            <p:cNvPr id="18" name="Picture 2"/>
            <p:cNvPicPr>
              <a:picLocks noChangeAspect="1" noChangeArrowheads="1"/>
            </p:cNvPicPr>
            <p:nvPr/>
          </p:nvPicPr>
          <p:blipFill rotWithShape="1">
            <a:blip r:embed="rId3" cstate="print"/>
            <a:srcRect t="69118" r="81734"/>
            <a:stretch/>
          </p:blipFill>
          <p:spPr bwMode="auto">
            <a:xfrm>
              <a:off x="12608" y="5563833"/>
              <a:ext cx="1021145" cy="1294167"/>
            </a:xfrm>
            <a:prstGeom prst="rect">
              <a:avLst/>
            </a:prstGeom>
            <a:noFill/>
            <a:ln>
              <a:noFill/>
            </a:ln>
          </p:spPr>
        </p:pic>
      </p:grpSp>
      <p:sp>
        <p:nvSpPr>
          <p:cNvPr id="9" name="AutoShape 4" descr="Лучшие вузы мира для изучения международных отношений"/>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4098" name="Picture 2"/>
          <p:cNvPicPr>
            <a:picLocks noChangeAspect="1" noChangeArrowheads="1"/>
          </p:cNvPicPr>
          <p:nvPr/>
        </p:nvPicPr>
        <p:blipFill>
          <a:blip r:embed="rId4"/>
          <a:srcRect/>
          <a:stretch>
            <a:fillRect/>
          </a:stretch>
        </p:blipFill>
        <p:spPr bwMode="auto">
          <a:xfrm>
            <a:off x="1142976" y="642918"/>
            <a:ext cx="6826827" cy="5429288"/>
          </a:xfrm>
          <a:prstGeom prst="rect">
            <a:avLst/>
          </a:prstGeom>
          <a:ln>
            <a:noFill/>
          </a:ln>
          <a:effectLst>
            <a:softEdge rad="112500"/>
          </a:effectLst>
        </p:spPr>
      </p:pic>
    </p:spTree>
    <p:extLst>
      <p:ext uri="{BB962C8B-B14F-4D97-AF65-F5344CB8AC3E}">
        <p14:creationId xmlns:p14="http://schemas.microsoft.com/office/powerpoint/2010/main" val="1563353909"/>
      </p:ext>
    </p:extLst>
  </p:cSld>
  <p:clrMapOvr>
    <a:masterClrMapping/>
  </p:clrMapOvr>
</p:sld>
</file>

<file path=ppt/theme/theme1.xml><?xml version="1.0" encoding="utf-8"?>
<a:theme xmlns:a="http://schemas.openxmlformats.org/drawingml/2006/main" name="3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23230</TotalTime>
  <Words>832</Words>
  <Application>Microsoft Office PowerPoint</Application>
  <PresentationFormat>Экран (4:3)</PresentationFormat>
  <Paragraphs>64</Paragraphs>
  <Slides>12</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12</vt:i4>
      </vt:variant>
    </vt:vector>
  </HeadingPairs>
  <TitlesOfParts>
    <vt:vector size="19" baseType="lpstr">
      <vt:lpstr>Arial</vt:lpstr>
      <vt:lpstr>Arial MT</vt:lpstr>
      <vt:lpstr>Calibri</vt:lpstr>
      <vt:lpstr>Calibri Light</vt:lpstr>
      <vt:lpstr>Times New Roman</vt:lpstr>
      <vt:lpstr>Wingdings</vt:lpstr>
      <vt:lpstr>3_Тема Office</vt:lpstr>
      <vt:lpstr>Research proposal</vt:lpstr>
      <vt:lpstr>      </vt:lpstr>
      <vt:lpstr>Презентация PowerPoint</vt:lpstr>
      <vt:lpstr>Research proposals generally address several key points:[3]</vt:lpstr>
      <vt:lpstr>What is a dissertation (or thesis) research proposal?</vt:lpstr>
      <vt:lpstr>To sum up</vt:lpstr>
      <vt:lpstr>Structure of  a Research Proposal</vt:lpstr>
      <vt:lpstr> Key points </vt:lpstr>
      <vt:lpstr>Презентация PowerPoint</vt:lpstr>
      <vt:lpstr>Learning Outcomes</vt:lpstr>
      <vt:lpstr>References:</vt:lpstr>
      <vt:lpstr>Презентация PowerPoint</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LINA</dc:creator>
  <cp:lastModifiedBy>Dasha</cp:lastModifiedBy>
  <cp:revision>882</cp:revision>
  <cp:lastPrinted>2020-01-29T04:13:39Z</cp:lastPrinted>
  <dcterms:created xsi:type="dcterms:W3CDTF">2017-01-18T16:04:14Z</dcterms:created>
  <dcterms:modified xsi:type="dcterms:W3CDTF">2021-12-23T13:30:07Z</dcterms:modified>
</cp:coreProperties>
</file>